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3"/>
  </p:notesMasterIdLst>
  <p:handoutMasterIdLst>
    <p:handoutMasterId r:id="rId14"/>
  </p:handoutMasterIdLst>
  <p:sldIdLst>
    <p:sldId id="409" r:id="rId4"/>
    <p:sldId id="410" r:id="rId5"/>
    <p:sldId id="520" r:id="rId6"/>
    <p:sldId id="412" r:id="rId7"/>
    <p:sldId id="536" r:id="rId8"/>
    <p:sldId id="521" r:id="rId9"/>
    <p:sldId id="532" r:id="rId10"/>
    <p:sldId id="486" r:id="rId11"/>
    <p:sldId id="416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8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6CBF5"/>
    <a:srgbClr val="FFC000"/>
    <a:srgbClr val="22B9FE"/>
    <a:srgbClr val="F6CB39"/>
    <a:srgbClr val="F2C538"/>
    <a:srgbClr val="31C3F3"/>
    <a:srgbClr val="59CEF5"/>
    <a:srgbClr val="91DDF9"/>
    <a:srgbClr val="64D1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438"/>
        <p:guide pos="383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3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18.svg"/><Relationship Id="rId7" Type="http://schemas.openxmlformats.org/officeDocument/2006/relationships/image" Target="../media/image17.png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image" Target="../media/image14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5.xml"/><Relationship Id="rId10" Type="http://schemas.microsoft.com/office/2007/relationships/hdphoto" Target="../media/image10.wdp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image" Target="../media/image3.png"/><Relationship Id="rId5" Type="http://schemas.openxmlformats.org/officeDocument/2006/relationships/tags" Target="../tags/tag98.xml"/><Relationship Id="rId4" Type="http://schemas.openxmlformats.org/officeDocument/2006/relationships/image" Target="../media/image7.png"/><Relationship Id="rId3" Type="http://schemas.openxmlformats.org/officeDocument/2006/relationships/tags" Target="../tags/tag97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04.xml"/><Relationship Id="rId16" Type="http://schemas.openxmlformats.org/officeDocument/2006/relationships/image" Target="../media/image22.svg"/><Relationship Id="rId15" Type="http://schemas.openxmlformats.org/officeDocument/2006/relationships/image" Target="../media/image21.png"/><Relationship Id="rId14" Type="http://schemas.openxmlformats.org/officeDocument/2006/relationships/tags" Target="../tags/tag103.xml"/><Relationship Id="rId13" Type="http://schemas.openxmlformats.org/officeDocument/2006/relationships/image" Target="../media/image20.svg"/><Relationship Id="rId12" Type="http://schemas.openxmlformats.org/officeDocument/2006/relationships/image" Target="../media/image19.png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tags" Target="../tags/tag9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image" Target="../media/image3.png"/><Relationship Id="rId5" Type="http://schemas.openxmlformats.org/officeDocument/2006/relationships/tags" Target="../tags/tag107.xml"/><Relationship Id="rId4" Type="http://schemas.openxmlformats.org/officeDocument/2006/relationships/image" Target="../media/image7.png"/><Relationship Id="rId3" Type="http://schemas.openxmlformats.org/officeDocument/2006/relationships/tags" Target="../tags/tag106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12.xml"/><Relationship Id="rId15" Type="http://schemas.openxmlformats.org/officeDocument/2006/relationships/image" Target="../media/image24.svg"/><Relationship Id="rId14" Type="http://schemas.openxmlformats.org/officeDocument/2006/relationships/image" Target="../media/image23.png"/><Relationship Id="rId13" Type="http://schemas.openxmlformats.org/officeDocument/2006/relationships/image" Target="../media/image20.svg"/><Relationship Id="rId12" Type="http://schemas.openxmlformats.org/officeDocument/2006/relationships/image" Target="../media/image19.png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tags" Target="../tags/tag10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image" Target="../media/image26.svg"/><Relationship Id="rId7" Type="http://schemas.openxmlformats.org/officeDocument/2006/relationships/image" Target="../media/image2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1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20.xml"/><Relationship Id="rId7" Type="http://schemas.openxmlformats.org/officeDocument/2006/relationships/image" Target="../media/image7.png"/><Relationship Id="rId6" Type="http://schemas.openxmlformats.org/officeDocument/2006/relationships/tags" Target="../tags/tag119.xml"/><Relationship Id="rId5" Type="http://schemas.openxmlformats.org/officeDocument/2006/relationships/image" Target="../media/image27.jpeg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25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image" Target="../media/image13.png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30.xml"/><Relationship Id="rId7" Type="http://schemas.openxmlformats.org/officeDocument/2006/relationships/image" Target="../media/image7.png"/><Relationship Id="rId6" Type="http://schemas.openxmlformats.org/officeDocument/2006/relationships/tags" Target="../tags/tag129.xml"/><Relationship Id="rId5" Type="http://schemas.openxmlformats.org/officeDocument/2006/relationships/image" Target="../media/image2.png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32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31.xml"/><Relationship Id="rId1" Type="http://schemas.openxmlformats.org/officeDocument/2006/relationships/tags" Target="../tags/tag1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任务三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探讨在线学习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主题二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在线学习探究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17" name="图形"/>
          <p:cNvSpPr/>
          <p:nvPr>
            <p:custDataLst>
              <p:tags r:id="rId38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39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0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1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2"/>
            </p:custDataLst>
          </p:nvPr>
        </p:nvSpPr>
        <p:spPr>
          <a:xfrm>
            <a:off x="6345555" y="391795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3"/>
            </p:custDataLst>
          </p:nvPr>
        </p:nvSpPr>
        <p:spPr>
          <a:xfrm>
            <a:off x="7083425" y="4191635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4"/>
            </p:custDataLst>
          </p:nvPr>
        </p:nvSpPr>
        <p:spPr>
          <a:xfrm>
            <a:off x="6462395" y="5358130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5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46"/>
            </p:custDataLst>
          </p:nvPr>
        </p:nvSpPr>
        <p:spPr>
          <a:xfrm>
            <a:off x="6462457" y="455917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7" name="图形"/>
          <p:cNvSpPr/>
          <p:nvPr>
            <p:custDataLst>
              <p:tags r:id="rId47"/>
            </p:custDataLst>
          </p:nvPr>
        </p:nvSpPr>
        <p:spPr>
          <a:xfrm>
            <a:off x="4192270" y="3908425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9" name="图形"/>
          <p:cNvSpPr txBox="1"/>
          <p:nvPr>
            <p:custDataLst>
              <p:tags r:id="rId48"/>
            </p:custDataLst>
          </p:nvPr>
        </p:nvSpPr>
        <p:spPr>
          <a:xfrm>
            <a:off x="4864735" y="4191635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0" name="图形"/>
          <p:cNvSpPr txBox="1"/>
          <p:nvPr>
            <p:custDataLst>
              <p:tags r:id="rId49"/>
            </p:custDataLst>
          </p:nvPr>
        </p:nvSpPr>
        <p:spPr>
          <a:xfrm>
            <a:off x="4243705" y="5358130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3" name="图形"/>
          <p:cNvSpPr txBox="1"/>
          <p:nvPr>
            <p:custDataLst>
              <p:tags r:id="rId50"/>
            </p:custDataLst>
          </p:nvPr>
        </p:nvSpPr>
        <p:spPr>
          <a:xfrm>
            <a:off x="4243767" y="455917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3388360" y="1765300"/>
            <a:ext cx="7439660" cy="3547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一天晚上，小智参加中医文化直播课堂，听得正认真，突然收到小美在社交平台发来的消息，便和小美聊起了天。一聊就是半小时，竟然忘记了自己还正在上课。</a:t>
            </a:r>
            <a:endParaRPr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340" y="353822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410335" y="1623695"/>
            <a:ext cx="10074910" cy="8553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</a:rPr>
              <a:t>和小组同学议一议在线学习的两面性。</a:t>
            </a:r>
            <a:endParaRPr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6955" y="3609340"/>
            <a:ext cx="1888490" cy="2128520"/>
          </a:xfrm>
          <a:prstGeom prst="rect">
            <a:avLst/>
          </a:prstGeom>
        </p:spPr>
      </p:pic>
      <p:pic>
        <p:nvPicPr>
          <p:cNvPr id="3" name="图片 2" descr="交流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26820" y="1558290"/>
            <a:ext cx="577850" cy="57785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2552700" y="2675255"/>
            <a:ext cx="3716655" cy="1507490"/>
          </a:xfrm>
          <a:prstGeom prst="wedgeRoundRectCallout">
            <a:avLst>
              <a:gd name="adj1" fmla="val -56786"/>
              <a:gd name="adj2" fmla="val 19887"/>
              <a:gd name="adj3" fmla="val 16667"/>
            </a:avLst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55265" y="2767965"/>
            <a:ext cx="3234055" cy="13220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在线学习打破了时间和空间的限制，我可以根据自己的时间安排学习。但我总是控制不好在线学习的时间。</a:t>
            </a:r>
            <a:endParaRPr lang="zh-CN" altLang="en-US" sz="20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68435" y="3609340"/>
            <a:ext cx="2300605" cy="2414905"/>
          </a:xfrm>
          <a:prstGeom prst="rect">
            <a:avLst/>
          </a:prstGeom>
        </p:spPr>
      </p:pic>
      <p:sp>
        <p:nvSpPr>
          <p:cNvPr id="10" name="圆角矩形标注 9"/>
          <p:cNvSpPr/>
          <p:nvPr/>
        </p:nvSpPr>
        <p:spPr>
          <a:xfrm>
            <a:off x="5473065" y="4378960"/>
            <a:ext cx="3716655" cy="1507490"/>
          </a:xfrm>
          <a:prstGeom prst="wedgeRoundRectCallout">
            <a:avLst>
              <a:gd name="adj1" fmla="val 57244"/>
              <a:gd name="adj2" fmla="val 21314"/>
              <a:gd name="adj3" fmla="val 16667"/>
            </a:avLst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714365" y="4625340"/>
            <a:ext cx="3234055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在线学习时，我很容易受到社交媒体和其他网络信息的干扰，容易分心。</a:t>
            </a:r>
            <a:endParaRPr lang="zh-CN" altLang="en-US" sz="20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95123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时间自时间自由由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749425" y="1416685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在线学习的优点和缺点分别有哪些？请和小组同学一起讨论总结。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206240" y="5494020"/>
            <a:ext cx="726440" cy="7264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582160" y="5645150"/>
            <a:ext cx="201612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4"/>
            </p:custDataLst>
          </p:nvPr>
        </p:nvGraphicFramePr>
        <p:xfrm>
          <a:off x="2744470" y="2405380"/>
          <a:ext cx="7377430" cy="3469005"/>
        </p:xfrm>
        <a:graphic>
          <a:graphicData uri="http://schemas.openxmlformats.org/drawingml/2006/table">
            <a:tbl>
              <a:tblPr/>
              <a:tblGrid>
                <a:gridCol w="1219200"/>
                <a:gridCol w="3077845"/>
                <a:gridCol w="3080385"/>
              </a:tblGrid>
              <a:tr h="504825">
                <a:tc rowSpan="6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在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线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学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习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优点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    </a:t>
                      </a: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缺点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 vMerge="1"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 vMerge="1"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 vMerge="1"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 vMerge="1"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 vMerge="1"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" name="图片 3" descr="VR射击游戏体验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642745" y="1395095"/>
            <a:ext cx="625475" cy="6254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704715" y="2907030"/>
            <a:ext cx="1770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时间自由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04715" y="3348990"/>
            <a:ext cx="1770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形式多样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04715" y="3870960"/>
            <a:ext cx="1770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资源丰富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54525" y="4392930"/>
            <a:ext cx="2813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推荐个性化内容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04715" y="4834890"/>
            <a:ext cx="1770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在线沟通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29450" y="2954020"/>
            <a:ext cx="3201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对网络技术有要求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67575" y="3395980"/>
            <a:ext cx="315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缺乏面对面互动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51980" y="3917950"/>
            <a:ext cx="34709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学习自主性要求高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63840" y="4439920"/>
            <a:ext cx="1770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视力影响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63840" y="4881880"/>
            <a:ext cx="1770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规划困难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  <p:bldP spid="15" grpId="0"/>
      <p:bldP spid="21" grpId="0"/>
      <p:bldP spid="22" grpId="0"/>
      <p:bldP spid="23" grpId="0"/>
      <p:bldP spid="24" grpId="0"/>
      <p:bldP spid="28" grpId="0"/>
      <p:bldP spid="29" grpId="0"/>
      <p:bldP spid="30" grpId="0"/>
      <p:bldP spid="31" grpId="0"/>
      <p:bldP spid="32" grpId="0"/>
      <p:bldP spid="15" grpId="1"/>
      <p:bldP spid="21" grpId="1"/>
      <p:bldP spid="22" grpId="1"/>
      <p:bldP spid="23" grpId="1"/>
      <p:bldP spid="24" grpId="1"/>
      <p:bldP spid="28" grpId="1"/>
      <p:bldP spid="29" grpId="1"/>
      <p:bldP spid="30" grpId="1"/>
      <p:bldP spid="31" grpId="1"/>
      <p:bldP spid="3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95123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474470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下面案例的在线学习效率高吗？对于你认为效率高的在括号里画“√”，效率低的画“×”。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09650" y="3183890"/>
            <a:ext cx="1061656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ts val="3500"/>
              </a:lnSpc>
              <a:buClrTx/>
              <a:buSzTx/>
              <a:buFontTx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1.壮壮严格按照制订好的学习计划开展在线学习。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>
              <a:lnSpc>
                <a:spcPts val="3500"/>
              </a:lnSpc>
              <a:buClrTx/>
              <a:buSzTx/>
              <a:buFontTx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2.小美在线学习时，一边观看学习视频，一边回复弹窗消息。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>
              <a:lnSpc>
                <a:spcPts val="3500"/>
              </a:lnSpc>
              <a:buClrTx/>
              <a:buSzTx/>
              <a:buFontTx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3.小桂设定闹钟，提醒自己在线学习时间和休息时间。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28210" y="5133975"/>
            <a:ext cx="726440" cy="7264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082540" y="5291455"/>
            <a:ext cx="201612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0" name="图片 9" descr="写代码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65885" y="1611630"/>
            <a:ext cx="556260" cy="5562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040495" y="2905125"/>
            <a:ext cx="5880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739120" y="3488055"/>
            <a:ext cx="5880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×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953625" y="3862070"/>
            <a:ext cx="5880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  <p:bldP spid="18" grpId="0"/>
      <p:bldP spid="19" grpId="0"/>
      <p:bldP spid="20" grpId="0"/>
      <p:bldP spid="18" grpId="1"/>
      <p:bldP spid="19" grpId="1"/>
      <p:bldP spid="2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图形"/>
          <p:cNvSpPr txBox="1"/>
          <p:nvPr/>
        </p:nvSpPr>
        <p:spPr>
          <a:xfrm>
            <a:off x="1530350" y="1421765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提高我们在线学习效率的办法有哪些？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4" name="图片 3" descr="写笔记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30350" y="1383665"/>
            <a:ext cx="577850" cy="577850"/>
          </a:xfrm>
          <a:prstGeom prst="rect">
            <a:avLst/>
          </a:prstGeom>
        </p:spPr>
      </p:pic>
      <p:grpSp>
        <p:nvGrpSpPr>
          <p:cNvPr id="98" name="组合 98"/>
          <p:cNvGrpSpPr/>
          <p:nvPr/>
        </p:nvGrpSpPr>
        <p:grpSpPr>
          <a:xfrm>
            <a:off x="1243330" y="2628900"/>
            <a:ext cx="10185400" cy="2499360"/>
            <a:chOff x="7032" y="208423"/>
            <a:chExt cx="14031" cy="3443"/>
          </a:xfrm>
        </p:grpSpPr>
        <p:cxnSp>
          <p:nvCxnSpPr>
            <p:cNvPr id="73" name="直接连接符 3"/>
            <p:cNvCxnSpPr/>
            <p:nvPr/>
          </p:nvCxnSpPr>
          <p:spPr>
            <a:xfrm flipV="1">
              <a:off x="7032" y="211681"/>
              <a:ext cx="14031" cy="15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74" name="直接连接符 5"/>
            <p:cNvCxnSpPr/>
            <p:nvPr/>
          </p:nvCxnSpPr>
          <p:spPr>
            <a:xfrm flipH="1" flipV="1">
              <a:off x="8653" y="210627"/>
              <a:ext cx="7" cy="1054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75" name="椭圆 4"/>
            <p:cNvSpPr/>
            <p:nvPr/>
          </p:nvSpPr>
          <p:spPr>
            <a:xfrm>
              <a:off x="8506" y="211572"/>
              <a:ext cx="294" cy="294"/>
            </a:xfrm>
            <a:prstGeom prst="ellips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76" name="椭圆 6"/>
            <p:cNvSpPr/>
            <p:nvPr/>
          </p:nvSpPr>
          <p:spPr>
            <a:xfrm>
              <a:off x="7555" y="208423"/>
              <a:ext cx="2204" cy="2204"/>
            </a:xfrm>
            <a:prstGeom prst="ellipse">
              <a:avLst/>
            </a:prstGeom>
            <a:solidFill>
              <a:srgbClr val="558ED5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77" name="椭圆 7"/>
            <p:cNvSpPr/>
            <p:nvPr/>
          </p:nvSpPr>
          <p:spPr>
            <a:xfrm>
              <a:off x="12027" y="211572"/>
              <a:ext cx="294" cy="294"/>
            </a:xfrm>
            <a:prstGeom prst="ellipse">
              <a:avLst/>
            </a:prstGeom>
            <a:solidFill>
              <a:srgbClr val="93CDDD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cxnSp>
          <p:nvCxnSpPr>
            <p:cNvPr id="78" name="直接连接符 8"/>
            <p:cNvCxnSpPr/>
            <p:nvPr/>
          </p:nvCxnSpPr>
          <p:spPr>
            <a:xfrm flipH="1" flipV="1">
              <a:off x="12164" y="210627"/>
              <a:ext cx="7" cy="1054"/>
            </a:xfrm>
            <a:prstGeom prst="line">
              <a:avLst/>
            </a:prstGeom>
            <a:solidFill>
              <a:srgbClr val="93CDDD"/>
            </a:solidFill>
            <a:ln w="28575" cmpd="sng">
              <a:solidFill>
                <a:srgbClr val="93CDDD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79" name="椭圆 9"/>
            <p:cNvSpPr/>
            <p:nvPr/>
          </p:nvSpPr>
          <p:spPr>
            <a:xfrm>
              <a:off x="11073" y="208423"/>
              <a:ext cx="2204" cy="2204"/>
            </a:xfrm>
            <a:prstGeom prst="ellipse">
              <a:avLst/>
            </a:prstGeom>
            <a:solidFill>
              <a:srgbClr val="93CDDD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82" name="椭圆 10"/>
            <p:cNvSpPr/>
            <p:nvPr/>
          </p:nvSpPr>
          <p:spPr>
            <a:xfrm>
              <a:off x="15363" y="211572"/>
              <a:ext cx="294" cy="294"/>
            </a:xfrm>
            <a:prstGeom prst="ellips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cxnSp>
          <p:nvCxnSpPr>
            <p:cNvPr id="83" name="直接连接符 11"/>
            <p:cNvCxnSpPr/>
            <p:nvPr/>
          </p:nvCxnSpPr>
          <p:spPr>
            <a:xfrm flipH="1" flipV="1">
              <a:off x="15507" y="210627"/>
              <a:ext cx="7" cy="1054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86" name="椭圆 12"/>
            <p:cNvSpPr/>
            <p:nvPr/>
          </p:nvSpPr>
          <p:spPr>
            <a:xfrm>
              <a:off x="14409" y="208423"/>
              <a:ext cx="2204" cy="2204"/>
            </a:xfrm>
            <a:prstGeom prst="ellipse">
              <a:avLst/>
            </a:prstGeom>
            <a:solidFill>
              <a:srgbClr val="558ED5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89" name="椭圆 16"/>
            <p:cNvSpPr/>
            <p:nvPr/>
          </p:nvSpPr>
          <p:spPr>
            <a:xfrm>
              <a:off x="18669" y="211572"/>
              <a:ext cx="294" cy="294"/>
            </a:xfrm>
            <a:prstGeom prst="ellipse">
              <a:avLst/>
            </a:prstGeom>
            <a:solidFill>
              <a:srgbClr val="93CDDD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cxnSp>
          <p:nvCxnSpPr>
            <p:cNvPr id="90" name="直接连接符 17"/>
            <p:cNvCxnSpPr/>
            <p:nvPr/>
          </p:nvCxnSpPr>
          <p:spPr>
            <a:xfrm flipH="1" flipV="1">
              <a:off x="18806" y="210627"/>
              <a:ext cx="7" cy="1054"/>
            </a:xfrm>
            <a:prstGeom prst="line">
              <a:avLst/>
            </a:prstGeom>
            <a:solidFill>
              <a:srgbClr val="93CDDD"/>
            </a:solidFill>
            <a:ln w="28575" cmpd="sng">
              <a:solidFill>
                <a:srgbClr val="93CDDD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91" name="椭圆 18"/>
            <p:cNvSpPr/>
            <p:nvPr/>
          </p:nvSpPr>
          <p:spPr>
            <a:xfrm>
              <a:off x="17715" y="208423"/>
              <a:ext cx="2204" cy="2204"/>
            </a:xfrm>
            <a:prstGeom prst="ellipse">
              <a:avLst/>
            </a:prstGeom>
            <a:solidFill>
              <a:srgbClr val="93CDDD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94" name="文本框 19"/>
            <p:cNvSpPr txBox="1"/>
            <p:nvPr/>
          </p:nvSpPr>
          <p:spPr>
            <a:xfrm>
              <a:off x="7548" y="208965"/>
              <a:ext cx="2205" cy="167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algn="ctr" eaLnBrk="1">
                <a:spcBef>
                  <a:spcPts val="500"/>
                </a:spcBef>
                <a:spcAft>
                  <a:spcPts val="500"/>
                </a:spcAft>
              </a:pPr>
              <a:r>
                <a:rPr lang="en-US" altLang="zh-CN" sz="2000" b="1" kern="120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/>
                  <a:sym typeface="Times New Roman" panose="02020603050405020304"/>
                </a:rPr>
                <a:t>制定明确的学习计划</a:t>
              </a:r>
              <a:endParaRPr lang="en-US" altLang="zh-CN" sz="2000" b="1" kern="12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66260" y="3136900"/>
            <a:ext cx="133985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课前预习 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课后复习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46240" y="3124200"/>
            <a:ext cx="133985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多种方式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相结合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92260" y="3229610"/>
            <a:ext cx="133985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目标奖励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2" grpId="1"/>
      <p:bldP spid="3" grpId="1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10" name="https://docer-ks3.wpscdn.cn/picture/22639643/7fc84de9eb0d17951271c073ed79671c_612.jpg" descr="黑板,黑色,背景,纹理,粉笔,粉笔画,有污迹的,划痕,重返校园,仿旧磨损的效果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3540" y="1550035"/>
            <a:ext cx="6889115" cy="373062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10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98925" y="2101215"/>
            <a:ext cx="52806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主题二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在线学习探究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任务三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探讨在线学习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2320" y="3590925"/>
            <a:ext cx="6329045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感知在线学习的两面性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提高在线学习效率的方式方法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TABLE_ENDDRAG_ORIGIN_RECT" val="580*272"/>
  <p:tag name="TABLE_ENDDRAG_RECT" val="272*211*580*272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89169,21561388],&quot;65&quot;:[20205081]}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89169,21561388],&quot;65&quot;:[20205081]}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ODY4NGU2NjNlNTlmNWUyOTg2NzkwYjFjYzhiZGNlM2UifQ=="/>
  <p:tag name="resource_record_key" val="{&quot;10&quot;:[21592073,21592707,21559135,21584880,20207398,21589169,21561388],&quot;65&quot;:[20205081]}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92707,20207398],&quot;65&quot;:[20205081]}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784</Words>
  <Application>WPS 演示</Application>
  <PresentationFormat>自定义</PresentationFormat>
  <Paragraphs>210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373</cp:revision>
  <dcterms:created xsi:type="dcterms:W3CDTF">2019-06-19T02:08:00Z</dcterms:created>
  <dcterms:modified xsi:type="dcterms:W3CDTF">2025-02-13T05:12:01Z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