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media/image25.svg" ContentType="image/svg+xml"/>
  <Override PartName="/ppt/media/image2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5" r:id="rId3"/>
  </p:sldMasterIdLst>
  <p:notesMasterIdLst>
    <p:notesMasterId r:id="rId17"/>
  </p:notesMasterIdLst>
  <p:handoutMasterIdLst>
    <p:handoutMasterId r:id="rId18"/>
  </p:handoutMasterIdLst>
  <p:sldIdLst>
    <p:sldId id="409" r:id="rId4"/>
    <p:sldId id="410" r:id="rId5"/>
    <p:sldId id="519" r:id="rId6"/>
    <p:sldId id="532" r:id="rId7"/>
    <p:sldId id="541" r:id="rId8"/>
    <p:sldId id="412" r:id="rId9"/>
    <p:sldId id="534" r:id="rId10"/>
    <p:sldId id="535" r:id="rId11"/>
    <p:sldId id="536" r:id="rId12"/>
    <p:sldId id="455" r:id="rId13"/>
    <p:sldId id="489" r:id="rId14"/>
    <p:sldId id="486" r:id="rId15"/>
    <p:sldId id="416" r:id="rId16"/>
  </p:sldIdLst>
  <p:sldSz cx="12192000" cy="6858000"/>
  <p:notesSz cx="6858000" cy="9144000"/>
  <p:embeddedFontLst>
    <p:embeddedFont>
      <p:font typeface="微软雅黑" panose="020B0503020204020204" pitchFamily="34" charset="-122"/>
      <p:regular r:id="rId22"/>
    </p:embeddedFont>
    <p:embeddedFont>
      <p:font typeface="华文彩云" panose="02010800040101010101" charset="-122"/>
      <p:regular r:id="rId23"/>
    </p:embeddedFont>
    <p:embeddedFont>
      <p:font typeface="楷体" panose="02010609060101010101" charset="-122"/>
      <p:regular r:id="rId24"/>
    </p:embeddedFont>
    <p:embeddedFont>
      <p:font typeface="方正公文小标宋" panose="02000500000000000000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C000"/>
    <a:srgbClr val="22B9FE"/>
    <a:srgbClr val="F6CB39"/>
    <a:srgbClr val="F2C538"/>
    <a:srgbClr val="31C3F3"/>
    <a:srgbClr val="59CEF5"/>
    <a:srgbClr val="91DDF9"/>
    <a:srgbClr val="64D1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6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75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1228585" y="8568015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732585" y="8568015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494185" y="8568015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32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image" Target="../media/image3.png"/><Relationship Id="rId7" Type="http://schemas.openxmlformats.org/officeDocument/2006/relationships/tags" Target="../tags/tag3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9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8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50.xml"/><Relationship Id="rId7" Type="http://schemas.openxmlformats.org/officeDocument/2006/relationships/tags" Target="../tags/tag149.xm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../media/image7.png"/><Relationship Id="rId3" Type="http://schemas.openxmlformats.org/officeDocument/2006/relationships/tags" Target="../tags/tag147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tags" Target="../tags/tag14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svg"/><Relationship Id="rId8" Type="http://schemas.openxmlformats.org/officeDocument/2006/relationships/image" Target="../media/image26.png"/><Relationship Id="rId7" Type="http://schemas.openxmlformats.org/officeDocument/2006/relationships/image" Target="../media/image25.svg"/><Relationship Id="rId6" Type="http://schemas.openxmlformats.org/officeDocument/2006/relationships/image" Target="../media/image24.png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image" Target="../media/image16.png"/><Relationship Id="rId2" Type="http://schemas.openxmlformats.org/officeDocument/2006/relationships/tags" Target="../tags/tag15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58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image" Target="../media/image3.png"/><Relationship Id="rId7" Type="http://schemas.openxmlformats.org/officeDocument/2006/relationships/tags" Target="../tags/tag162.xml"/><Relationship Id="rId6" Type="http://schemas.openxmlformats.org/officeDocument/2006/relationships/image" Target="../media/image7.png"/><Relationship Id="rId5" Type="http://schemas.openxmlformats.org/officeDocument/2006/relationships/tags" Target="../tags/tag161.xml"/><Relationship Id="rId4" Type="http://schemas.openxmlformats.org/officeDocument/2006/relationships/image" Target="../media/image2.png"/><Relationship Id="rId3" Type="http://schemas.openxmlformats.org/officeDocument/2006/relationships/tags" Target="../tags/tag160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67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image" Target="../media/image28.png"/><Relationship Id="rId13" Type="http://schemas.openxmlformats.org/officeDocument/2006/relationships/tags" Target="../tags/tag166.xml"/><Relationship Id="rId12" Type="http://schemas.openxmlformats.org/officeDocument/2006/relationships/tags" Target="../tags/tag165.xml"/><Relationship Id="rId11" Type="http://schemas.openxmlformats.org/officeDocument/2006/relationships/image" Target="../media/image13.png"/><Relationship Id="rId10" Type="http://schemas.openxmlformats.org/officeDocument/2006/relationships/tags" Target="../tags/tag164.xml"/><Relationship Id="rId1" Type="http://schemas.openxmlformats.org/officeDocument/2006/relationships/tags" Target="../tags/tag15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72.xml"/><Relationship Id="rId7" Type="http://schemas.openxmlformats.org/officeDocument/2006/relationships/image" Target="../media/image7.png"/><Relationship Id="rId6" Type="http://schemas.openxmlformats.org/officeDocument/2006/relationships/tags" Target="../tags/tag171.xml"/><Relationship Id="rId5" Type="http://schemas.openxmlformats.org/officeDocument/2006/relationships/image" Target="../media/image2.png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74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73.xml"/><Relationship Id="rId1" Type="http://schemas.openxmlformats.org/officeDocument/2006/relationships/tags" Target="../tags/tag16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image" Target="../media/image3.png"/><Relationship Id="rId7" Type="http://schemas.openxmlformats.org/officeDocument/2006/relationships/tags" Target="../tags/tag43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5.xml"/><Relationship Id="rId50" Type="http://schemas.openxmlformats.org/officeDocument/2006/relationships/tags" Target="../tags/tag84.xml"/><Relationship Id="rId5" Type="http://schemas.openxmlformats.org/officeDocument/2006/relationships/tags" Target="../tags/tag42.xml"/><Relationship Id="rId49" Type="http://schemas.openxmlformats.org/officeDocument/2006/relationships/tags" Target="../tags/tag83.xml"/><Relationship Id="rId48" Type="http://schemas.openxmlformats.org/officeDocument/2006/relationships/tags" Target="../tags/tag82.xml"/><Relationship Id="rId47" Type="http://schemas.openxmlformats.org/officeDocument/2006/relationships/tags" Target="../tags/tag81.xml"/><Relationship Id="rId46" Type="http://schemas.openxmlformats.org/officeDocument/2006/relationships/tags" Target="../tags/tag80.xml"/><Relationship Id="rId45" Type="http://schemas.openxmlformats.org/officeDocument/2006/relationships/tags" Target="../tags/tag79.xml"/><Relationship Id="rId44" Type="http://schemas.openxmlformats.org/officeDocument/2006/relationships/tags" Target="../tags/tag78.xml"/><Relationship Id="rId43" Type="http://schemas.openxmlformats.org/officeDocument/2006/relationships/tags" Target="../tags/tag77.xml"/><Relationship Id="rId42" Type="http://schemas.openxmlformats.org/officeDocument/2006/relationships/tags" Target="../tags/tag76.xml"/><Relationship Id="rId41" Type="http://schemas.openxmlformats.org/officeDocument/2006/relationships/tags" Target="../tags/tag75.xml"/><Relationship Id="rId40" Type="http://schemas.openxmlformats.org/officeDocument/2006/relationships/tags" Target="../tags/tag74.xml"/><Relationship Id="rId4" Type="http://schemas.openxmlformats.org/officeDocument/2006/relationships/image" Target="../media/image6.png"/><Relationship Id="rId39" Type="http://schemas.openxmlformats.org/officeDocument/2006/relationships/tags" Target="../tags/tag73.xml"/><Relationship Id="rId38" Type="http://schemas.openxmlformats.org/officeDocument/2006/relationships/tags" Target="../tags/tag72.xml"/><Relationship Id="rId37" Type="http://schemas.openxmlformats.org/officeDocument/2006/relationships/image" Target="../media/image12.png"/><Relationship Id="rId36" Type="http://schemas.openxmlformats.org/officeDocument/2006/relationships/tags" Target="../tags/tag71.xml"/><Relationship Id="rId35" Type="http://schemas.openxmlformats.org/officeDocument/2006/relationships/tags" Target="../tags/tag70.xml"/><Relationship Id="rId34" Type="http://schemas.openxmlformats.org/officeDocument/2006/relationships/tags" Target="../tags/tag69.xml"/><Relationship Id="rId33" Type="http://schemas.openxmlformats.org/officeDocument/2006/relationships/tags" Target="../tags/tag68.xml"/><Relationship Id="rId32" Type="http://schemas.openxmlformats.org/officeDocument/2006/relationships/tags" Target="../tags/tag67.xml"/><Relationship Id="rId31" Type="http://schemas.openxmlformats.org/officeDocument/2006/relationships/tags" Target="../tags/tag66.xml"/><Relationship Id="rId30" Type="http://schemas.openxmlformats.org/officeDocument/2006/relationships/tags" Target="../tags/tag65.xml"/><Relationship Id="rId3" Type="http://schemas.openxmlformats.org/officeDocument/2006/relationships/tags" Target="../tags/tag41.xml"/><Relationship Id="rId29" Type="http://schemas.openxmlformats.org/officeDocument/2006/relationships/tags" Target="../tags/tag64.xml"/><Relationship Id="rId28" Type="http://schemas.openxmlformats.org/officeDocument/2006/relationships/tags" Target="../tags/tag63.xml"/><Relationship Id="rId27" Type="http://schemas.openxmlformats.org/officeDocument/2006/relationships/tags" Target="../tags/tag62.xml"/><Relationship Id="rId26" Type="http://schemas.openxmlformats.org/officeDocument/2006/relationships/tags" Target="../tags/tag61.xml"/><Relationship Id="rId25" Type="http://schemas.openxmlformats.org/officeDocument/2006/relationships/tags" Target="../tags/tag60.xml"/><Relationship Id="rId24" Type="http://schemas.openxmlformats.org/officeDocument/2006/relationships/tags" Target="../tags/tag59.xml"/><Relationship Id="rId23" Type="http://schemas.openxmlformats.org/officeDocument/2006/relationships/tags" Target="../tags/tag58.xml"/><Relationship Id="rId22" Type="http://schemas.openxmlformats.org/officeDocument/2006/relationships/tags" Target="../tags/tag57.xml"/><Relationship Id="rId21" Type="http://schemas.openxmlformats.org/officeDocument/2006/relationships/tags" Target="../tags/tag56.xml"/><Relationship Id="rId20" Type="http://schemas.openxmlformats.org/officeDocument/2006/relationships/tags" Target="../tags/tag55.xml"/><Relationship Id="rId2" Type="http://schemas.openxmlformats.org/officeDocument/2006/relationships/image" Target="../media/image1.png"/><Relationship Id="rId19" Type="http://schemas.openxmlformats.org/officeDocument/2006/relationships/tags" Target="../tags/tag54.xml"/><Relationship Id="rId18" Type="http://schemas.openxmlformats.org/officeDocument/2006/relationships/tags" Target="../tags/tag53.xml"/><Relationship Id="rId17" Type="http://schemas.openxmlformats.org/officeDocument/2006/relationships/tags" Target="../tags/tag52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4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image" Target="../media/image3.png"/><Relationship Id="rId7" Type="http://schemas.openxmlformats.org/officeDocument/2006/relationships/tags" Target="../tags/tag89.xml"/><Relationship Id="rId6" Type="http://schemas.openxmlformats.org/officeDocument/2006/relationships/image" Target="../media/image7.png"/><Relationship Id="rId5" Type="http://schemas.openxmlformats.org/officeDocument/2006/relationships/tags" Target="../tags/tag88.xml"/><Relationship Id="rId4" Type="http://schemas.openxmlformats.org/officeDocument/2006/relationships/image" Target="../media/image2.png"/><Relationship Id="rId3" Type="http://schemas.openxmlformats.org/officeDocument/2006/relationships/tags" Target="../tags/tag87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4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image" Target="../media/image13.png"/><Relationship Id="rId10" Type="http://schemas.openxmlformats.org/officeDocument/2006/relationships/tags" Target="../tags/tag91.xml"/><Relationship Id="rId1" Type="http://schemas.openxmlformats.org/officeDocument/2006/relationships/tags" Target="../tags/tag8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image" Target="../media/image3.png"/><Relationship Id="rId7" Type="http://schemas.openxmlformats.org/officeDocument/2006/relationships/tags" Target="../tags/tag98.xml"/><Relationship Id="rId6" Type="http://schemas.openxmlformats.org/officeDocument/2006/relationships/image" Target="../media/image7.png"/><Relationship Id="rId5" Type="http://schemas.openxmlformats.org/officeDocument/2006/relationships/tags" Target="../tags/tag97.xml"/><Relationship Id="rId4" Type="http://schemas.openxmlformats.org/officeDocument/2006/relationships/image" Target="../media/image2.png"/><Relationship Id="rId3" Type="http://schemas.openxmlformats.org/officeDocument/2006/relationships/tags" Target="../tags/tag96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3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image" Target="../media/image13.png"/><Relationship Id="rId10" Type="http://schemas.openxmlformats.org/officeDocument/2006/relationships/tags" Target="../tags/tag100.xml"/><Relationship Id="rId1" Type="http://schemas.openxmlformats.org/officeDocument/2006/relationships/tags" Target="../tags/tag9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image" Target="../media/image14.jpeg"/><Relationship Id="rId5" Type="http://schemas.openxmlformats.org/officeDocument/2006/relationships/tags" Target="../tags/tag106.xml"/><Relationship Id="rId4" Type="http://schemas.openxmlformats.org/officeDocument/2006/relationships/image" Target="../media/image3.png"/><Relationship Id="rId3" Type="http://schemas.openxmlformats.org/officeDocument/2006/relationships/tags" Target="../tags/tag105.xml"/><Relationship Id="rId2" Type="http://schemas.openxmlformats.org/officeDocument/2006/relationships/image" Target="../media/image7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image" Target="../media/image15.png"/><Relationship Id="rId1" Type="http://schemas.openxmlformats.org/officeDocument/2006/relationships/tags" Target="../tags/tag10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image" Target="../media/image20.jpeg"/><Relationship Id="rId7" Type="http://schemas.openxmlformats.org/officeDocument/2006/relationships/image" Target="../media/image19.jpeg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1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1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9" Type="http://schemas.openxmlformats.org/officeDocument/2006/relationships/tags" Target="../tags/tag136.xml"/><Relationship Id="rId18" Type="http://schemas.openxmlformats.org/officeDocument/2006/relationships/tags" Target="../tags/tag135.xml"/><Relationship Id="rId17" Type="http://schemas.openxmlformats.org/officeDocument/2006/relationships/tags" Target="../tags/tag134.xml"/><Relationship Id="rId16" Type="http://schemas.openxmlformats.org/officeDocument/2006/relationships/tags" Target="../tags/tag133.xml"/><Relationship Id="rId15" Type="http://schemas.openxmlformats.org/officeDocument/2006/relationships/tags" Target="../tags/tag132.xml"/><Relationship Id="rId14" Type="http://schemas.openxmlformats.org/officeDocument/2006/relationships/tags" Target="../tags/tag131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tags" Target="../tags/tag12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image" Target="../media/image3.png"/><Relationship Id="rId5" Type="http://schemas.openxmlformats.org/officeDocument/2006/relationships/tags" Target="../tags/tag139.xml"/><Relationship Id="rId4" Type="http://schemas.openxmlformats.org/officeDocument/2006/relationships/image" Target="../media/image7.png"/><Relationship Id="rId3" Type="http://schemas.openxmlformats.org/officeDocument/2006/relationships/tags" Target="../tags/tag138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tags" Target="../tags/tag1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任务一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畅享在线</a:t>
            </a:r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交流</a:t>
            </a:r>
            <a:endParaRPr lang="zh-CN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三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主题一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在线分享交流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图形"/>
          <p:cNvSpPr txBox="1"/>
          <p:nvPr/>
        </p:nvSpPr>
        <p:spPr>
          <a:xfrm>
            <a:off x="1365885" y="1405890"/>
            <a:ext cx="9733280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以下案例中的做法是否恰当？请给恰当的做法画一个笑脸。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2"/>
            </p:custDataLst>
          </p:nvPr>
        </p:nvGraphicFramePr>
        <p:xfrm>
          <a:off x="1162050" y="2209165"/>
          <a:ext cx="9936480" cy="2663825"/>
        </p:xfrm>
        <a:graphic>
          <a:graphicData uri="http://schemas.openxmlformats.org/drawingml/2006/table">
            <a:tbl>
              <a:tblPr/>
              <a:tblGrid>
                <a:gridCol w="8301990"/>
                <a:gridCol w="1634490"/>
              </a:tblGrid>
              <a:tr h="580390">
                <a:tc>
                  <a:txBody>
                    <a:bodyPr/>
                    <a:p>
                      <a:pPr algn="ctr" fontAlgn="ctr"/>
                      <a:r>
                        <a:rPr lang="zh-CN" altLang="en-US" sz="24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案例</a:t>
                      </a:r>
                      <a:endParaRPr lang="zh-CN" altLang="en-US" sz="24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4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是否恰当</a:t>
                      </a:r>
                      <a:endParaRPr lang="zh-CN" altLang="en-US" sz="24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11505">
                <a:tc>
                  <a:txBody>
                    <a:bodyPr/>
                    <a:p>
                      <a:pPr algn="l" fontAlgn="ctr"/>
                      <a:r>
                        <a:rPr lang="zh-CN" altLang="en-US" sz="24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小桂在网络论坛交流中，尊重他人，文明发言。</a:t>
                      </a:r>
                      <a:endParaRPr lang="zh-CN" altLang="en-US" sz="24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endParaRPr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5965">
                <a:tc>
                  <a:txBody>
                    <a:bodyPr/>
                    <a:p>
                      <a:pPr algn="l" fontAlgn="ctr"/>
                      <a:r>
                        <a:rPr lang="zh-CN" altLang="en-US" sz="24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小智经常向长辈发送网络表情符号，让长辈感到困惑不解。</a:t>
                      </a:r>
                      <a:endParaRPr lang="zh-CN" altLang="en-US" sz="24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endParaRPr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5965">
                <a:tc>
                  <a:txBody>
                    <a:bodyPr/>
                    <a:p>
                      <a:pPr algn="just" fontAlgn="ctr"/>
                      <a:r>
                        <a:rPr lang="zh-CN" altLang="en-US" sz="24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深夜，壮壮仍在家庭群里频繁发消息问节日安排。</a:t>
                      </a:r>
                      <a:endParaRPr lang="zh-CN" altLang="en-US" sz="24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endParaRPr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9859010" y="3224530"/>
            <a:ext cx="1021080" cy="8089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6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☺</a:t>
            </a:r>
            <a:endParaRPr lang="zh-CN" altLang="en-US" sz="6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2499995"/>
            <a:ext cx="9734550" cy="3778250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4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5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3" name="图形"/>
          <p:cNvSpPr txBox="1"/>
          <p:nvPr/>
        </p:nvSpPr>
        <p:spPr>
          <a:xfrm>
            <a:off x="1911985" y="1437640"/>
            <a:ext cx="955929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根据生活经验，梳理在线交流时应遵守的礼仪。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4" name="图片 3" descr="车辆信息查询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70380" y="1614805"/>
            <a:ext cx="560070" cy="560070"/>
          </a:xfrm>
          <a:prstGeom prst="rect">
            <a:avLst/>
          </a:prstGeom>
        </p:spPr>
      </p:pic>
      <p:pic>
        <p:nvPicPr>
          <p:cNvPr id="9" name="图片 8" descr="时间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09135" y="2174875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93310" y="2321560"/>
            <a:ext cx="200533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4"/>
          <a:srcRect t="29522"/>
          <a:stretch>
            <a:fillRect/>
          </a:stretch>
        </p:blipFill>
        <p:spPr>
          <a:xfrm>
            <a:off x="2211705" y="1740535"/>
            <a:ext cx="8359775" cy="33032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635"/>
            <a:ext cx="12192000" cy="6197600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635" y="2173605"/>
            <a:ext cx="12190730" cy="468439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549400" y="1447165"/>
            <a:ext cx="5094605" cy="3764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周末壮壮回老家给爷爷过生日，远在北京的哥哥无法赶回来。于是壮壮拨通了视频电话，让哥哥能够给爷爷送上生日祝福。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 fontAlgn="auto">
              <a:lnSpc>
                <a:spcPts val="358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壮壮和他的哥哥，分别用了哪种交流方式为爷爷送上生日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祝福？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71640" y="2032000"/>
            <a:ext cx="3964940" cy="3049270"/>
            <a:chOff x="3824" y="2834"/>
            <a:chExt cx="9547" cy="9749"/>
          </a:xfrm>
        </p:grpSpPr>
        <p:sp>
          <p:nvSpPr>
            <p:cNvPr id="9" name="图形"/>
            <p:cNvSpPr txBox="1"/>
            <p:nvPr/>
          </p:nvSpPr>
          <p:spPr>
            <a:xfrm>
              <a:off x="4569" y="4514"/>
              <a:ext cx="8347" cy="295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壮壮是面对面交流，他的哥哥是视频通话</a:t>
              </a:r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交流。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3824" y="2834"/>
              <a:ext cx="9547" cy="9749"/>
            </a:xfrm>
            <a:prstGeom prst="cloudCallout">
              <a:avLst>
                <a:gd name="adj1" fmla="val 39446"/>
                <a:gd name="adj2" fmla="val 46680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48215" y="4224655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721985" y="1765300"/>
            <a:ext cx="5560695" cy="3547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 fontAlgn="auto">
              <a:lnSpc>
                <a:spcPts val="358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在数字时代，在线交流已经成为我们学习和生活中必不可少的部分。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作为一名数字小公民，关于在线交流的方式你了解多少呢？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76770" y="1956096"/>
            <a:ext cx="4164992" cy="2873472"/>
            <a:chOff x="2468" y="3961"/>
            <a:chExt cx="8539" cy="3904"/>
          </a:xfrm>
        </p:grpSpPr>
        <p:sp>
          <p:nvSpPr>
            <p:cNvPr id="9" name="图形"/>
            <p:cNvSpPr txBox="1"/>
            <p:nvPr/>
          </p:nvSpPr>
          <p:spPr>
            <a:xfrm>
              <a:off x="3162" y="4547"/>
              <a:ext cx="7499" cy="270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让我们一起来了解常见的在线交流方式，感受在线交流的便利，学习在线礼仪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吧！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68" y="3961"/>
              <a:ext cx="8539" cy="3904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形" descr="63e64362e634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323975" y="1252220"/>
            <a:ext cx="9246870" cy="1616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饭后，爷爷翻开童年的照片，壮壮看到一些传统的交流方式。请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问一问身边的长辈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或观察图片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了解他们以前的交流方式还有哪些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?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把你了解到的记录下来。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32" name="图片 32" descr="同学讨论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532380" y="2860376"/>
            <a:ext cx="2944437" cy="2088589"/>
          </a:xfrm>
          <a:prstGeom prst="rect">
            <a:avLst/>
          </a:prstGeom>
        </p:spPr>
      </p:pic>
      <p:sp>
        <p:nvSpPr>
          <p:cNvPr id="4" name="文本框 17"/>
          <p:cNvSpPr txBox="1"/>
          <p:nvPr>
            <p:custDataLst>
              <p:tags r:id="rId7"/>
            </p:custDataLst>
          </p:nvPr>
        </p:nvSpPr>
        <p:spPr>
          <a:xfrm>
            <a:off x="2766944" y="5110268"/>
            <a:ext cx="2332804" cy="84345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通过面对面讨论设计黑板报</a:t>
            </a:r>
            <a:endParaRPr lang="en-US" altLang="zh-CN" sz="2400" kern="10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3" name="文本框 18"/>
          <p:cNvSpPr txBox="1"/>
          <p:nvPr>
            <p:custDataLst>
              <p:tags r:id="rId8"/>
            </p:custDataLst>
          </p:nvPr>
        </p:nvSpPr>
        <p:spPr>
          <a:xfrm>
            <a:off x="6391713" y="5078728"/>
            <a:ext cx="2739587" cy="86824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zh-CN" altLang="en-US" sz="2400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大家一起围坐在</a:t>
            </a:r>
            <a:endParaRPr lang="zh-CN" altLang="en-US" sz="2400" kern="10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2400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广场看露天电影</a:t>
            </a:r>
            <a:endParaRPr lang="zh-CN" altLang="en-US" sz="2400" kern="10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b="8845"/>
          <a:stretch>
            <a:fillRect/>
          </a:stretch>
        </p:blipFill>
        <p:spPr>
          <a:xfrm>
            <a:off x="6390983" y="2860376"/>
            <a:ext cx="2589413" cy="2088589"/>
          </a:xfrm>
          <a:prstGeom prst="rect">
            <a:avLst/>
          </a:prstGeom>
        </p:spPr>
      </p:pic>
      <p:grpSp>
        <p:nvGrpSpPr>
          <p:cNvPr id="23" name="图形"/>
          <p:cNvGrpSpPr/>
          <p:nvPr/>
        </p:nvGrpSpPr>
        <p:grpSpPr>
          <a:xfrm>
            <a:off x="1339215" y="539115"/>
            <a:ext cx="4598035" cy="624840"/>
            <a:chOff x="9792" y="2872"/>
            <a:chExt cx="3609" cy="984"/>
          </a:xfrm>
        </p:grpSpPr>
        <p:sp>
          <p:nvSpPr>
            <p:cNvPr id="24" name="图形"/>
            <p:cNvSpPr/>
            <p:nvPr>
              <p:custDataLst>
                <p:tags r:id="rId11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27" name="图形"/>
            <p:cNvSpPr txBox="1"/>
            <p:nvPr>
              <p:custDataLst>
                <p:tags r:id="rId12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活动一：问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一问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4" grpId="0" bldLvl="0" animBg="1"/>
      <p:bldP spid="4" grpId="1" animBg="1"/>
      <p:bldP spid="13" grpId="0" bldLvl="0" animBg="1"/>
      <p:bldP spid="1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3290" y="1358265"/>
            <a:ext cx="10074910" cy="15036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相比过去，现在的在线交流要方便得多。下面的场景分别呈现的是什么交流方式？请将下列选项填到对应的横线上。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A.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语音通话　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B.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网络家庭社群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C.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视频通话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D.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电子邮件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410335" y="5728970"/>
            <a:ext cx="3749040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>
                <a:solidFill>
                  <a:srgbClr val="231F20"/>
                </a:solidFill>
                <a:latin typeface="方正细黑一简体"/>
                <a:ea typeface="方正细黑一简体"/>
              </a:rPr>
              <a:t>   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除夕夜，壮壮和外公通过</a:t>
            </a:r>
            <a:r>
              <a:rPr lang="en-US" altLang="zh-CN" sz="2400" u="sng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分享节日烟花秀。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58815" y="5728970"/>
            <a:ext cx="4420870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放学后，壮壮打开电话手表，用</a:t>
            </a:r>
            <a:r>
              <a:rPr lang="zh-CN" altLang="en-US" sz="2400" u="sng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　　　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与同学讨论春游分组。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22145" y="6108065"/>
            <a:ext cx="550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endParaRPr lang="en-US" altLang="zh-CN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48730" y="6108065"/>
            <a:ext cx="550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endParaRPr lang="en-US" altLang="zh-CN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图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32660" y="3035300"/>
            <a:ext cx="2520000" cy="2520000"/>
          </a:xfrm>
          <a:prstGeom prst="rect">
            <a:avLst/>
          </a:prstGeom>
        </p:spPr>
      </p:pic>
      <p:pic>
        <p:nvPicPr>
          <p:cNvPr id="7" name="图片 6" descr="图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9540" y="3096895"/>
            <a:ext cx="2520000" cy="25200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3290" y="1358265"/>
            <a:ext cx="10074910" cy="15036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相比过去，现在的在线交流要方便得多。下面的场景分别呈现的是什么交流方式？请将下列选项填到对应的横线上。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A.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语音交流　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B.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网络家庭社群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C.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视频通话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D.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电子邮件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23290" y="5728970"/>
            <a:ext cx="4236085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>
                <a:solidFill>
                  <a:srgbClr val="231F20"/>
                </a:solidFill>
                <a:latin typeface="方正细黑一简体"/>
                <a:ea typeface="方正细黑一简体"/>
              </a:rPr>
              <a:t>   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今天是奶奶的生日，壮壮在</a:t>
            </a:r>
            <a:r>
              <a:rPr lang="en-US" altLang="zh-CN" sz="2400" u="sng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里为奶奶送上生日祝福。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78805" y="5740400"/>
            <a:ext cx="4856480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壮壮通过</a:t>
            </a:r>
            <a:r>
              <a:rPr lang="zh-CN" altLang="en-US" sz="2400" u="sng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　　　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，向日报社投递保护母亲河研学活动的新闻稿。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28750" y="6098540"/>
            <a:ext cx="550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endParaRPr lang="en-US" altLang="zh-CN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31455" y="5728970"/>
            <a:ext cx="550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A</a:t>
            </a:r>
            <a:endParaRPr lang="en-US" altLang="zh-CN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图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3890" y="3096895"/>
            <a:ext cx="2520000" cy="2520000"/>
          </a:xfrm>
          <a:prstGeom prst="rect">
            <a:avLst/>
          </a:prstGeom>
        </p:spPr>
      </p:pic>
      <p:pic>
        <p:nvPicPr>
          <p:cNvPr id="6" name="图片 5" descr="图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05650" y="3096895"/>
            <a:ext cx="2520000" cy="25200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说一说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3290" y="1358265"/>
            <a:ext cx="10074910" cy="9982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在线交流给人们的生活带来了各种便利，你能说说还有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哪些例子吗？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71405" y="4178935"/>
            <a:ext cx="2299335" cy="2592070"/>
          </a:xfrm>
          <a:prstGeom prst="rect">
            <a:avLst/>
          </a:prstGeom>
        </p:spPr>
      </p:pic>
      <p:sp>
        <p:nvSpPr>
          <p:cNvPr id="31" name="椭圆 30"/>
          <p:cNvSpPr/>
          <p:nvPr>
            <p:custDataLst>
              <p:tags r:id="rId7"/>
            </p:custDataLst>
          </p:nvPr>
        </p:nvSpPr>
        <p:spPr>
          <a:xfrm>
            <a:off x="8505508" y="3185160"/>
            <a:ext cx="1977390" cy="1977390"/>
          </a:xfrm>
          <a:prstGeom prst="ellipse">
            <a:avLst/>
          </a:prstGeom>
          <a:gradFill flip="none" rotWithShape="1">
            <a:gsLst>
              <a:gs pos="75000">
                <a:schemeClr val="accent1">
                  <a:lumMod val="20000"/>
                  <a:lumOff val="80000"/>
                  <a:alpha val="100000"/>
                </a:schemeClr>
              </a:gs>
              <a:gs pos="48000">
                <a:srgbClr val="F7FBFF"/>
              </a:gs>
            </a:gsLst>
            <a:path path="circle">
              <a:fillToRect r="100000" b="100000"/>
            </a:path>
            <a:tileRect l="-100000" t="-100000"/>
          </a:gradFill>
          <a:ln w="15875">
            <a:gradFill flip="none" rotWithShape="1"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alpha val="20000"/>
                  </a:schemeClr>
                </a:gs>
                <a:gs pos="65000">
                  <a:schemeClr val="accent1">
                    <a:alpha val="100000"/>
                  </a:schemeClr>
                </a:gs>
                <a:gs pos="32000">
                  <a:schemeClr val="accent1">
                    <a:alpha val="20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30000"/>
              </a:lnSpc>
            </a:pPr>
            <a:r>
              <a:rPr lang="en-US" altLang="zh-CN" sz="4400" dirty="0">
                <a:solidFill>
                  <a:srgbClr val="262626"/>
                </a:solidFill>
                <a:latin typeface="方正公文小标宋" panose="02000500000000000000" charset="-122"/>
                <a:ea typeface="方正公文小标宋" panose="02000500000000000000" charset="-122"/>
                <a:cs typeface="+mn-ea"/>
              </a:rPr>
              <a:t>?</a:t>
            </a:r>
            <a:endParaRPr lang="en-US" altLang="zh-CN" sz="4400" dirty="0">
              <a:solidFill>
                <a:srgbClr val="262626"/>
              </a:solidFill>
              <a:latin typeface="方正公文小标宋" panose="02000500000000000000" charset="-122"/>
              <a:ea typeface="方正公文小标宋" panose="02000500000000000000" charset="-122"/>
              <a:cs typeface="+mn-ea"/>
            </a:endParaRPr>
          </a:p>
        </p:txBody>
      </p:sp>
      <p:sp>
        <p:nvSpPr>
          <p:cNvPr id="32" name="椭圆 31"/>
          <p:cNvSpPr/>
          <p:nvPr>
            <p:custDataLst>
              <p:tags r:id="rId8"/>
            </p:custDataLst>
          </p:nvPr>
        </p:nvSpPr>
        <p:spPr>
          <a:xfrm>
            <a:off x="8766493" y="3224530"/>
            <a:ext cx="266700" cy="266700"/>
          </a:xfrm>
          <a:prstGeom prst="ellipse">
            <a:avLst/>
          </a:prstGeom>
          <a:gradFill flip="none" rotWithShape="1">
            <a:gsLst>
              <a:gs pos="82000">
                <a:schemeClr val="accent1">
                  <a:lumMod val="75000"/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  <a:gs pos="33000">
                <a:schemeClr val="accent1">
                  <a:alpha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sx="102000" sy="102000" algn="ctr" rotWithShape="0">
              <a:schemeClr val="accent1"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9" name="弧形 58"/>
          <p:cNvSpPr/>
          <p:nvPr>
            <p:custDataLst>
              <p:tags r:id="rId9"/>
            </p:custDataLst>
          </p:nvPr>
        </p:nvSpPr>
        <p:spPr>
          <a:xfrm>
            <a:off x="8315643" y="2998470"/>
            <a:ext cx="2351314" cy="2351314"/>
          </a:xfrm>
          <a:prstGeom prst="arc">
            <a:avLst>
              <a:gd name="adj1" fmla="val 15382684"/>
              <a:gd name="adj2" fmla="val 7430173"/>
            </a:avLst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弧形 57"/>
          <p:cNvSpPr/>
          <p:nvPr>
            <p:custDataLst>
              <p:tags r:id="rId10"/>
            </p:custDataLst>
          </p:nvPr>
        </p:nvSpPr>
        <p:spPr>
          <a:xfrm>
            <a:off x="1525587" y="2998470"/>
            <a:ext cx="2351314" cy="2351314"/>
          </a:xfrm>
          <a:prstGeom prst="arc">
            <a:avLst>
              <a:gd name="adj1" fmla="val 2576083"/>
              <a:gd name="adj2" fmla="val 12584694"/>
            </a:avLst>
          </a:prstGeom>
          <a:ln w="28575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椭圆 22"/>
          <p:cNvSpPr/>
          <p:nvPr>
            <p:custDataLst>
              <p:tags r:id="rId11"/>
            </p:custDataLst>
          </p:nvPr>
        </p:nvSpPr>
        <p:spPr>
          <a:xfrm>
            <a:off x="6805613" y="3185160"/>
            <a:ext cx="1977390" cy="1977390"/>
          </a:xfrm>
          <a:prstGeom prst="ellipse">
            <a:avLst/>
          </a:prstGeom>
          <a:gradFill flip="none" rotWithShape="1">
            <a:gsLst>
              <a:gs pos="19580">
                <a:schemeClr val="accent2">
                  <a:lumMod val="40000"/>
                  <a:lumOff val="60000"/>
                  <a:alpha val="100000"/>
                </a:schemeClr>
              </a:gs>
              <a:gs pos="94000">
                <a:schemeClr val="accent2">
                  <a:lumMod val="75000"/>
                  <a:alpha val="100000"/>
                </a:schemeClr>
              </a:gs>
              <a:gs pos="73000">
                <a:schemeClr val="accent2">
                  <a:alpha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5875">
            <a:gradFill flip="none" rotWithShape="1">
              <a:gsLst>
                <a:gs pos="0">
                  <a:schemeClr val="accent2">
                    <a:alpha val="100000"/>
                  </a:schemeClr>
                </a:gs>
                <a:gs pos="100000">
                  <a:schemeClr val="accent2">
                    <a:alpha val="20000"/>
                  </a:schemeClr>
                </a:gs>
                <a:gs pos="65000">
                  <a:schemeClr val="accent2">
                    <a:alpha val="100000"/>
                  </a:schemeClr>
                </a:gs>
                <a:gs pos="32000">
                  <a:schemeClr val="accent2">
                    <a:alpha val="20000"/>
                  </a:schemeClr>
                </a:gs>
              </a:gsLst>
              <a:lin ang="8100000" scaled="1"/>
              <a:tileRect/>
            </a:gradFill>
          </a:ln>
          <a:effectLst>
            <a:outerShdw blurRad="203200" dist="101600" dir="2700000" algn="tl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30000"/>
              </a:lnSpc>
            </a:pPr>
            <a:r>
              <a:rPr lang="zh-CN" altLang="zh-CN" sz="32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在线</a:t>
            </a:r>
            <a:endParaRPr lang="zh-CN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zh-CN" sz="32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交易</a:t>
            </a:r>
            <a:endParaRPr lang="zh-CN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椭圆 23"/>
          <p:cNvSpPr/>
          <p:nvPr>
            <p:custDataLst>
              <p:tags r:id="rId12"/>
            </p:custDataLst>
          </p:nvPr>
        </p:nvSpPr>
        <p:spPr>
          <a:xfrm>
            <a:off x="7066598" y="3224530"/>
            <a:ext cx="266700" cy="2667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190500" sx="102000" sy="102000" algn="ctr" rotWithShape="0">
              <a:schemeClr val="accent2"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椭圆 24"/>
          <p:cNvSpPr/>
          <p:nvPr>
            <p:custDataLst>
              <p:tags r:id="rId13"/>
            </p:custDataLst>
          </p:nvPr>
        </p:nvSpPr>
        <p:spPr>
          <a:xfrm>
            <a:off x="5105718" y="3185160"/>
            <a:ext cx="1977390" cy="1977390"/>
          </a:xfrm>
          <a:prstGeom prst="ellipse">
            <a:avLst/>
          </a:prstGeom>
          <a:gradFill flip="none" rotWithShape="1">
            <a:gsLst>
              <a:gs pos="75000">
                <a:schemeClr val="accent1">
                  <a:lumMod val="20000"/>
                  <a:lumOff val="80000"/>
                  <a:alpha val="100000"/>
                </a:schemeClr>
              </a:gs>
              <a:gs pos="48000">
                <a:srgbClr val="F7FBFF"/>
              </a:gs>
            </a:gsLst>
            <a:path path="circle">
              <a:fillToRect r="100000" b="100000"/>
            </a:path>
            <a:tileRect l="-100000" t="-100000"/>
          </a:gradFill>
          <a:ln w="15875">
            <a:gradFill flip="none" rotWithShape="1"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alpha val="20000"/>
                  </a:schemeClr>
                </a:gs>
                <a:gs pos="65000">
                  <a:schemeClr val="accent1">
                    <a:alpha val="100000"/>
                  </a:schemeClr>
                </a:gs>
                <a:gs pos="32000">
                  <a:schemeClr val="accent1">
                    <a:alpha val="20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30000"/>
              </a:lnSpc>
            </a:pPr>
            <a:r>
              <a:rPr lang="zh-CN" altLang="zh-CN" sz="3200">
                <a:solidFill>
                  <a:srgbClr val="262626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在线</a:t>
            </a:r>
            <a:endParaRPr lang="zh-CN" altLang="zh-CN" sz="3200">
              <a:solidFill>
                <a:srgbClr val="262626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zh-CN" sz="3200">
                <a:solidFill>
                  <a:srgbClr val="262626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医疗</a:t>
            </a:r>
            <a:endParaRPr lang="zh-CN" altLang="zh-CN" sz="3200">
              <a:solidFill>
                <a:srgbClr val="262626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26" name="椭圆 25"/>
          <p:cNvSpPr/>
          <p:nvPr>
            <p:custDataLst>
              <p:tags r:id="rId14"/>
            </p:custDataLst>
          </p:nvPr>
        </p:nvSpPr>
        <p:spPr>
          <a:xfrm>
            <a:off x="5367338" y="3224530"/>
            <a:ext cx="266700" cy="266700"/>
          </a:xfrm>
          <a:prstGeom prst="ellipse">
            <a:avLst/>
          </a:prstGeom>
          <a:gradFill flip="none" rotWithShape="1">
            <a:gsLst>
              <a:gs pos="82000">
                <a:schemeClr val="accent1">
                  <a:lumMod val="75000"/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  <a:gs pos="33000">
                <a:schemeClr val="accent1">
                  <a:alpha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sx="102000" sy="102000" algn="ctr" rotWithShape="0">
              <a:schemeClr val="accent1"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椭圆 7"/>
          <p:cNvSpPr/>
          <p:nvPr>
            <p:custDataLst>
              <p:tags r:id="rId15"/>
            </p:custDataLst>
          </p:nvPr>
        </p:nvSpPr>
        <p:spPr>
          <a:xfrm>
            <a:off x="3405823" y="3185160"/>
            <a:ext cx="1977390" cy="1977390"/>
          </a:xfrm>
          <a:prstGeom prst="ellipse">
            <a:avLst/>
          </a:prstGeom>
          <a:gradFill flip="none" rotWithShape="1">
            <a:gsLst>
              <a:gs pos="19580">
                <a:schemeClr val="accent2">
                  <a:lumMod val="40000"/>
                  <a:lumOff val="60000"/>
                  <a:alpha val="100000"/>
                </a:schemeClr>
              </a:gs>
              <a:gs pos="94000">
                <a:schemeClr val="accent2">
                  <a:lumMod val="75000"/>
                  <a:alpha val="100000"/>
                </a:schemeClr>
              </a:gs>
              <a:gs pos="73000">
                <a:schemeClr val="accent2">
                  <a:alpha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5875">
            <a:gradFill flip="none" rotWithShape="1">
              <a:gsLst>
                <a:gs pos="0">
                  <a:schemeClr val="accent2">
                    <a:alpha val="100000"/>
                  </a:schemeClr>
                </a:gs>
                <a:gs pos="100000">
                  <a:schemeClr val="accent2">
                    <a:alpha val="20000"/>
                  </a:schemeClr>
                </a:gs>
                <a:gs pos="65000">
                  <a:schemeClr val="accent2">
                    <a:alpha val="100000"/>
                  </a:schemeClr>
                </a:gs>
                <a:gs pos="32000">
                  <a:schemeClr val="accent2">
                    <a:alpha val="20000"/>
                  </a:schemeClr>
                </a:gs>
              </a:gsLst>
              <a:lin ang="8100000" scaled="1"/>
              <a:tileRect/>
            </a:gradFill>
          </a:ln>
          <a:effectLst>
            <a:outerShdw blurRad="203200" dist="101600" dir="2700000" algn="tl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30000"/>
              </a:lnSpc>
            </a:pPr>
            <a:r>
              <a:rPr lang="zh-CN" altLang="zh-CN" sz="32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在线</a:t>
            </a:r>
            <a:endParaRPr lang="zh-CN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zh-CN" sz="32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社交</a:t>
            </a:r>
            <a:endParaRPr lang="zh-CN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椭圆 9"/>
          <p:cNvSpPr/>
          <p:nvPr>
            <p:custDataLst>
              <p:tags r:id="rId16"/>
            </p:custDataLst>
          </p:nvPr>
        </p:nvSpPr>
        <p:spPr>
          <a:xfrm>
            <a:off x="3666808" y="3224530"/>
            <a:ext cx="266700" cy="2667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190500" sx="102000" sy="102000" algn="ctr" rotWithShape="0">
              <a:schemeClr val="accent2"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椭圆 5"/>
          <p:cNvSpPr/>
          <p:nvPr>
            <p:custDataLst>
              <p:tags r:id="rId17"/>
            </p:custDataLst>
          </p:nvPr>
        </p:nvSpPr>
        <p:spPr>
          <a:xfrm>
            <a:off x="1705928" y="3185160"/>
            <a:ext cx="1977390" cy="1977390"/>
          </a:xfrm>
          <a:prstGeom prst="ellipse">
            <a:avLst/>
          </a:prstGeom>
          <a:gradFill flip="none" rotWithShape="1">
            <a:gsLst>
              <a:gs pos="75000">
                <a:schemeClr val="accent1">
                  <a:lumMod val="20000"/>
                  <a:lumOff val="80000"/>
                  <a:alpha val="100000"/>
                </a:schemeClr>
              </a:gs>
              <a:gs pos="48000">
                <a:srgbClr val="F7FBFF"/>
              </a:gs>
            </a:gsLst>
            <a:path path="circle">
              <a:fillToRect r="100000" b="100000"/>
            </a:path>
            <a:tileRect l="-100000" t="-100000"/>
          </a:gradFill>
          <a:ln w="15875">
            <a:gradFill flip="none" rotWithShape="1"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alpha val="20000"/>
                  </a:schemeClr>
                </a:gs>
                <a:gs pos="65000">
                  <a:schemeClr val="accent1">
                    <a:alpha val="100000"/>
                  </a:schemeClr>
                </a:gs>
                <a:gs pos="32000">
                  <a:schemeClr val="accent1">
                    <a:alpha val="20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>
              <a:lnSpc>
                <a:spcPct val="130000"/>
              </a:lnSpc>
            </a:pPr>
            <a:r>
              <a:rPr lang="zh-CN" altLang="en-US" sz="3200">
                <a:solidFill>
                  <a:srgbClr val="262626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在线</a:t>
            </a:r>
            <a:endParaRPr lang="zh-CN" altLang="en-US" sz="3200">
              <a:solidFill>
                <a:srgbClr val="262626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>
                <a:solidFill>
                  <a:srgbClr val="262626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学习</a:t>
            </a:r>
            <a:endParaRPr lang="zh-CN" altLang="en-US" sz="3200">
              <a:solidFill>
                <a:srgbClr val="262626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7" name="椭圆 6"/>
          <p:cNvSpPr/>
          <p:nvPr>
            <p:custDataLst>
              <p:tags r:id="rId18"/>
            </p:custDataLst>
          </p:nvPr>
        </p:nvSpPr>
        <p:spPr>
          <a:xfrm>
            <a:off x="1967548" y="3224530"/>
            <a:ext cx="266700" cy="266700"/>
          </a:xfrm>
          <a:prstGeom prst="ellipse">
            <a:avLst/>
          </a:prstGeom>
          <a:gradFill flip="none" rotWithShape="1">
            <a:gsLst>
              <a:gs pos="82000">
                <a:schemeClr val="accent1">
                  <a:lumMod val="75000"/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  <a:gs pos="33000">
                <a:schemeClr val="accent1">
                  <a:alpha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sx="102000" sy="102000" algn="ctr" rotWithShape="0">
              <a:schemeClr val="accent1"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9751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图形"/>
          <p:cNvSpPr txBox="1"/>
          <p:nvPr/>
        </p:nvSpPr>
        <p:spPr>
          <a:xfrm>
            <a:off x="1365885" y="1405890"/>
            <a:ext cx="9733280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在线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交流时，遵守社交礼仪能够帮助我们更好地与他人相处，建立良好的人际关系。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以下案例中的做法是否恰当？请给恰当的做法画一个笑脸。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2"/>
            </p:custDataLst>
          </p:nvPr>
        </p:nvGraphicFramePr>
        <p:xfrm>
          <a:off x="1033145" y="3007360"/>
          <a:ext cx="10066020" cy="2576195"/>
        </p:xfrm>
        <a:graphic>
          <a:graphicData uri="http://schemas.openxmlformats.org/drawingml/2006/table">
            <a:tbl>
              <a:tblPr/>
              <a:tblGrid>
                <a:gridCol w="8512175"/>
                <a:gridCol w="1553845"/>
              </a:tblGrid>
              <a:tr h="523240">
                <a:tc>
                  <a:txBody>
                    <a:bodyPr/>
                    <a:p>
                      <a:pPr algn="ctr" fontAlgn="ctr"/>
                      <a:r>
                        <a:rPr lang="zh-CN" altLang="en-US" sz="28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案例</a:t>
                      </a:r>
                      <a:endParaRPr lang="zh-CN" altLang="en-US" sz="28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8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是否恰当</a:t>
                      </a:r>
                      <a:endParaRPr lang="zh-CN" altLang="en-US" sz="28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3895">
                <a:tc>
                  <a:txBody>
                    <a:bodyPr/>
                    <a:p>
                      <a:pPr algn="just" fontAlgn="ctr"/>
                      <a:r>
                        <a:rPr lang="zh-CN" altLang="en-US" sz="24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壮壮在家庭聚餐时主动放下平板电脑，专心和家人聊天。</a:t>
                      </a:r>
                      <a:endParaRPr lang="zh-CN" altLang="en-US" sz="24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just"/>
                      <a:endParaRPr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3895">
                <a:tc>
                  <a:txBody>
                    <a:bodyPr/>
                    <a:p>
                      <a:pPr algn="just" fontAlgn="ctr"/>
                      <a:r>
                        <a:rPr lang="zh-CN" altLang="en-US" sz="24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小花经常在班级群里发送与学习无关的文字和表情。</a:t>
                      </a:r>
                      <a:endParaRPr lang="zh-CN" altLang="en-US" sz="24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just"/>
                      <a:endParaRPr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5165">
                <a:tc>
                  <a:txBody>
                    <a:bodyPr/>
                    <a:p>
                      <a:pPr algn="just" fontAlgn="ctr"/>
                      <a:r>
                        <a:rPr lang="zh-CN" altLang="en-US" sz="240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小美在线学习时，遵守课堂纪律，不随意发言干扰课堂。</a:t>
                      </a:r>
                      <a:endParaRPr lang="zh-CN" altLang="en-US" sz="240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just"/>
                      <a:endParaRPr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>
                    <a:lnL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079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859010" y="3332480"/>
            <a:ext cx="1021080" cy="8089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6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☺</a:t>
            </a:r>
            <a:endParaRPr lang="zh-CN" altLang="en-US" sz="6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59010" y="4649470"/>
            <a:ext cx="10210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☺</a:t>
            </a:r>
            <a:endParaRPr lang="zh-CN" altLang="en-US" sz="6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3" grpId="0"/>
      <p:bldP spid="3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DIAGRAM_VIRTUALLY_FRAME" val="{&quot;height&quot;:253.9,&quot;left&quot;:199.4,&quot;top&quot;:225.2,&quot;width&quot;:519.6000000000004}"/>
</p:tagLst>
</file>

<file path=ppt/tags/tag107.xml><?xml version="1.0" encoding="utf-8"?>
<p:tagLst xmlns:p="http://schemas.openxmlformats.org/presentationml/2006/main">
  <p:tag name="KSO_WM_DIAGRAM_VIRTUALLY_FRAME" val="{&quot;height&quot;:253.9,&quot;left&quot;:199.4,&quot;top&quot;:225.2,&quot;width&quot;:519.6000000000004}"/>
</p:tagLst>
</file>

<file path=ppt/tags/tag108.xml><?xml version="1.0" encoding="utf-8"?>
<p:tagLst xmlns:p="http://schemas.openxmlformats.org/presentationml/2006/main">
  <p:tag name="KSO_WM_DIAGRAM_VIRTUALLY_FRAME" val="{&quot;height&quot;:253.9,&quot;left&quot;:199.4,&quot;top&quot;:225.2,&quot;width&quot;:519.6000000000004}"/>
</p:tagLst>
</file>

<file path=ppt/tags/tag109.xml><?xml version="1.0" encoding="utf-8"?>
<p:tagLst xmlns:p="http://schemas.openxmlformats.org/presentationml/2006/main">
  <p:tag name="KSO_WM_DIAGRAM_VIRTUALLY_FRAME" val="{&quot;height&quot;:253.9,&quot;left&quot;:199.4,&quot;top&quot;:225.2,&quot;width&quot;:519.6000000000004}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DIAGRAM_COLOR_TRICK" val="1"/>
  <p:tag name="KSO_WM_UNIT_HIGHLIGHT" val="0"/>
  <p:tag name="KSO_WM_UNIT_DIAGRAM_ISNUMVISUAL" val="0"/>
  <p:tag name="KSO_WM_DIAGRAM_GROUP_CODE" val="l1-1"/>
  <p:tag name="KSO_WM_UNIT_INDEX" val="1_5_1"/>
  <p:tag name="KSO_WM_TEMPLATE_CATEGORY" val="diagram"/>
  <p:tag name="KSO_WM_UNIT_LAYERLEVEL" val="1_1_1"/>
  <p:tag name="KSO_WM_DIAGRAM_MIN_ITEMCNT" val="2"/>
  <p:tag name="KSO_WM_UNIT_SUBTYPE" val="a"/>
  <p:tag name="KSO_WM_UNIT_NOCLEAR" val="0"/>
  <p:tag name="KSO_WM_UNIT_VALUE" val="60"/>
  <p:tag name="KSO_WM_UNIT_COMPATIBLE" val="0"/>
  <p:tag name="KSO_WM_UNIT_DIAGRAM_ISREFERUNIT" val="0"/>
  <p:tag name="KSO_WM_UNIT_TYPE" val="l_h_f"/>
  <p:tag name="KSO_WM_UNIT_ID" val="diagram20231447_4*l_h_f*1_5_1"/>
  <p:tag name="KSO_WM_TEMPLATE_INDEX" val="20231447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185.1642534078763,&quot;left&quot;:48.53717041015625,&quot;top&quot;:236.07858123779297,&quot;width&quot;:862.9256591796875}"/>
  <p:tag name="KSO_WM_DIAGRAM_COLOR_MATCH_VALUE" val="{&quot;shape&quot;:{&quot;fill&quot;:{&quot;gradient&quot;:[{&quot;brightness&quot;:0.800000011920929,&quot;colorType&quot;:1,&quot;foreColorIndex&quot;:5,&quot;pos&quot;:0.75,&quot;transparency&quot;:0},{&quot;brightness&quot;:0,&quot;colorType&quot;:2,&quot;pos&quot;:0.47999998927116394,&quot;rgb&quot;:&quot;#f7fbff&quot;,&quot;transparency&quot;:0}],&quot;type&quot;:3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1,&quot;transparency&quot;:0.800000011920929},{&quot;brightness&quot;:0,&quot;colorType&quot;:1,&quot;foreColorIndex&quot;:5,&quot;pos&quot;:0.6499999761581421,&quot;transparency&quot;:0},{&quot;brightness&quot;:0,&quot;colorType&quot;:1,&quot;foreColorIndex&quot;:5,&quot;pos&quot;:0.3199999928474426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输入你的项正文，请阐述观点"/>
  <p:tag name="KSO_WM_DIAGRAM_USE_COLOR_VALUE" val="{&quot;color_scheme&quot;:1,&quot;color_type&quot;:1,&quot;theme_color_indexes&quot;:[5,6,5,6,5,6]}"/>
</p:tagLst>
</file>

<file path=ppt/tags/tag12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31447_4*l_h_i*1_5_1"/>
  <p:tag name="KSO_WM_TEMPLATE_CATEGORY" val="diagram"/>
  <p:tag name="KSO_WM_TEMPLATE_INDEX" val="20231447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185.1642534078763,&quot;left&quot;:48.53717041015625,&quot;top&quot;:236.07858123779297,&quot;width&quot;:862.9256591796875}"/>
  <p:tag name="KSO_WM_DIAGRAM_COLOR_MATCH_VALUE" val="{&quot;shape&quot;:{&quot;fill&quot;:{&quot;gradient&quot;:[{&quot;brightness&quot;:-0.25,&quot;colorType&quot;:1,&quot;foreColorIndex&quot;:5,&quot;pos&quot;:0.8199999928474426,&quot;transparency&quot;:0},{&quot;brightness&quot;:0.4000000059604645,&quot;colorType&quot;:1,&quot;foreColorIndex&quot;:5,&quot;pos&quot;:0,&quot;transparency&quot;:0},{&quot;brightness&quot;:0,&quot;colorType&quot;:1,&quot;foreColorIndex&quot;:5,&quot;pos&quot;:0.33000001311302185,&quot;transparency&quot;:0}],&quot;type&quot;:3},&quot;glow&quot;:{&quot;colorType&quot;:0},&quot;line&quot;:{&quot;type&quot;:0},&quot;shadow&quot;:{&quot;brightness&quot;:0,&quot;colorType&quot;:1,&quot;foreColorIndex&quot;:5,&quot;transparency&quot;:0.72000002861022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2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1447_4*l_i*1_1"/>
  <p:tag name="KSO_WM_TEMPLATE_CATEGORY" val="diagram"/>
  <p:tag name="KSO_WM_TEMPLATE_INDEX" val="20231447"/>
  <p:tag name="KSO_WM_UNIT_LAYERLEVEL" val="1_1"/>
  <p:tag name="KSO_WM_TAG_VERSION" val="3.0"/>
  <p:tag name="KSO_WM_DIAGRAM_MAX_ITEMCNT" val="6"/>
  <p:tag name="KSO_WM_DIAGRAM_MIN_ITEMCNT" val="2"/>
  <p:tag name="KSO_WM_DIAGRAM_VIRTUALLY_FRAME" val="{&quot;height&quot;:185.1642534078763,&quot;left&quot;:48.53717041015625,&quot;top&quot;:236.07858123779297,&quot;width&quot;:862.92565917968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2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1447_4*l_i*1_2"/>
  <p:tag name="KSO_WM_TEMPLATE_CATEGORY" val="diagram"/>
  <p:tag name="KSO_WM_TEMPLATE_INDEX" val="20231447"/>
  <p:tag name="KSO_WM_UNIT_LAYERLEVEL" val="1_1"/>
  <p:tag name="KSO_WM_TAG_VERSION" val="3.0"/>
  <p:tag name="KSO_WM_DIAGRAM_MAX_ITEMCNT" val="6"/>
  <p:tag name="KSO_WM_DIAGRAM_MIN_ITEMCNT" val="2"/>
  <p:tag name="KSO_WM_DIAGRAM_VIRTUALLY_FRAME" val="{&quot;height&quot;:185.1642534078763,&quot;left&quot;:48.53717041015625,&quot;top&quot;:236.07858123779297,&quot;width&quot;:862.9256591796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28.xml><?xml version="1.0" encoding="utf-8"?>
<p:tagLst xmlns:p="http://schemas.openxmlformats.org/presentationml/2006/main">
  <p:tag name="KSO_WM_DIAGRAM_COLOR_TRICK" val="1"/>
  <p:tag name="KSO_WM_UNIT_HIGHLIGHT" val="0"/>
  <p:tag name="KSO_WM_UNIT_DIAGRAM_ISNUMVISUAL" val="0"/>
  <p:tag name="KSO_WM_DIAGRAM_GROUP_CODE" val="l1-1"/>
  <p:tag name="KSO_WM_UNIT_INDEX" val="1_4_1"/>
  <p:tag name="KSO_WM_TEMPLATE_CATEGORY" val="diagram"/>
  <p:tag name="KSO_WM_UNIT_LAYERLEVEL" val="1_1_1"/>
  <p:tag name="KSO_WM_DIAGRAM_MAX_ITEMCNT" val="6"/>
  <p:tag name="KSO_WM_DIAGRAM_VIRTUALLY_FRAME" val="{&quot;height&quot;:185.1642534078763,&quot;left&quot;:48.53717041015625,&quot;top&quot;:236.07858123779297,&quot;width&quot;:862.9256591796875}"/>
  <p:tag name="KSO_WM_UNIT_SUBTYPE" val="a"/>
  <p:tag name="KSO_WM_UNIT_NOCLEAR" val="0"/>
  <p:tag name="KSO_WM_UNIT_VALUE" val="60"/>
  <p:tag name="KSO_WM_UNIT_COMPATIBLE" val="0"/>
  <p:tag name="KSO_WM_UNIT_DIAGRAM_ISREFERUNIT" val="0"/>
  <p:tag name="KSO_WM_UNIT_TYPE" val="l_h_f"/>
  <p:tag name="KSO_WM_UNIT_ID" val="diagram20231447_4*l_h_f*1_4_1"/>
  <p:tag name="KSO_WM_TEMPLATE_INDEX" val="20231447"/>
  <p:tag name="KSO_WM_TAG_VERSION" val="3.0"/>
  <p:tag name="KSO_WM_DIAGRAM_VERSION" val="3"/>
  <p:tag name="KSO_WM_DIAGRAM_COLOR_TEXT_CAN_REMOVE" val="n"/>
  <p:tag name="KSO_WM_DIAGRAM_MIN_ITEMCNT" val="2"/>
  <p:tag name="KSO_WM_DIAGRAM_COLOR_MATCH_VALUE" val="{&quot;shape&quot;:{&quot;fill&quot;:{&quot;gradient&quot;:[{&quot;brightness&quot;:0.6000000238418579,&quot;colorType&quot;:1,&quot;foreColorIndex&quot;:5,&quot;pos&quot;:0.19580000638961792,&quot;transparency&quot;:0},{&quot;brightness&quot;:-0.25,&quot;colorType&quot;:1,&quot;foreColorIndex&quot;:5,&quot;pos&quot;:0.9399999976158142,&quot;transparency&quot;:0},{&quot;brightness&quot;:0,&quot;colorType&quot;:1,&quot;foreColorIndex&quot;:5,&quot;pos&quot;:0.7300000190734863,&quot;transparency&quot;:0}],&quot;type&quot;:3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1,&quot;transparency&quot;:0.800000011920929},{&quot;brightness&quot;:0,&quot;colorType&quot;:1,&quot;foreColorIndex&quot;:5,&quot;pos&quot;:0.6499999761581421,&quot;transparency&quot;:0},{&quot;brightness&quot;:0,&quot;colorType&quot;:1,&quot;foreColorIndex&quot;:5,&quot;pos&quot;:0.3199999928474426,&quot;transparency&quot;:0.800000011920929}],&quot;type&quot;:2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输入你的项正文，请阐述观点"/>
  <p:tag name="KSO_WM_UNIT_FILL_TYPE" val="3"/>
  <p:tag name="KSO_WM_DIAGRAM_USE_COLOR_VALUE" val="{&quot;color_scheme&quot;:1,&quot;color_type&quot;:1,&quot;theme_color_indexes&quot;:[5,6,5,6,5,6]}"/>
</p:tagLst>
</file>

<file path=ppt/tags/tag12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1447_4*l_h_i*1_4_1"/>
  <p:tag name="KSO_WM_TEMPLATE_CATEGORY" val="diagram"/>
  <p:tag name="KSO_WM_TEMPLATE_INDEX" val="20231447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185.1642534078763,&quot;left&quot;:48.53717041015625,&quot;top&quot;:236.07858123779297,&quot;width&quot;:862.9256591796875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solidLine&quot;:{&quot;brightness&quot;:0.4000000059604645,&quot;colorType&quot;:1,&quot;foreColorIndex&quot;:5,&quot;transparency&quot;:0},&quot;type&quot;:1},&quot;shadow&quot;:{&quot;brightness&quot;:0,&quot;colorType&quot;:1,&quot;foreColorIndex&quot;:5,&quot;transparency&quot;:0.72000002861022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5"/>
  <p:tag name="KSO_WM_DIAGRAM_USE_COLOR_VALUE" val="{&quot;color_scheme&quot;:1,&quot;color_type&quot;:1,&quot;theme_color_indexes&quot;:[5,6,5,6,5,6]}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DIAGRAM_COLOR_TRICK" val="1"/>
  <p:tag name="KSO_WM_UNIT_HIGHLIGHT" val="0"/>
  <p:tag name="KSO_WM_UNIT_DIAGRAM_ISNUMVISUAL" val="0"/>
  <p:tag name="KSO_WM_DIAGRAM_GROUP_CODE" val="l1-1"/>
  <p:tag name="KSO_WM_UNIT_INDEX" val="1_3_1"/>
  <p:tag name="KSO_WM_TEMPLATE_CATEGORY" val="diagram"/>
  <p:tag name="KSO_WM_UNIT_LAYERLEVEL" val="1_1_1"/>
  <p:tag name="KSO_WM_DIAGRAM_MIN_ITEMCNT" val="2"/>
  <p:tag name="KSO_WM_UNIT_SUBTYPE" val="a"/>
  <p:tag name="KSO_WM_UNIT_NOCLEAR" val="0"/>
  <p:tag name="KSO_WM_UNIT_VALUE" val="60"/>
  <p:tag name="KSO_WM_UNIT_COMPATIBLE" val="0"/>
  <p:tag name="KSO_WM_UNIT_DIAGRAM_ISREFERUNIT" val="0"/>
  <p:tag name="KSO_WM_UNIT_TYPE" val="l_h_f"/>
  <p:tag name="KSO_WM_UNIT_ID" val="diagram20231447_4*l_h_f*1_3_1"/>
  <p:tag name="KSO_WM_TEMPLATE_INDEX" val="20231447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185.1642534078763,&quot;left&quot;:48.53717041015625,&quot;top&quot;:236.07858123779297,&quot;width&quot;:862.9256591796875}"/>
  <p:tag name="KSO_WM_DIAGRAM_COLOR_MATCH_VALUE" val="{&quot;shape&quot;:{&quot;fill&quot;:{&quot;gradient&quot;:[{&quot;brightness&quot;:0.800000011920929,&quot;colorType&quot;:1,&quot;foreColorIndex&quot;:5,&quot;pos&quot;:0.75,&quot;transparency&quot;:0},{&quot;brightness&quot;:0,&quot;colorType&quot;:2,&quot;pos&quot;:0.47999998927116394,&quot;rgb&quot;:&quot;#f7fbff&quot;,&quot;transparency&quot;:0}],&quot;type&quot;:3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1,&quot;transparency&quot;:0.800000011920929},{&quot;brightness&quot;:0,&quot;colorType&quot;:1,&quot;foreColorIndex&quot;:5,&quot;pos&quot;:0.6499999761581421,&quot;transparency&quot;:0},{&quot;brightness&quot;:0,&quot;colorType&quot;:1,&quot;foreColorIndex&quot;:5,&quot;pos&quot;:0.3199999928474426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输入你的项正文，请阐述观点"/>
  <p:tag name="KSO_WM_DIAGRAM_USE_COLOR_VALUE" val="{&quot;color_scheme&quot;:1,&quot;color_type&quot;:1,&quot;theme_color_indexes&quot;:[5,6,5,6,5,6]}"/>
</p:tagLst>
</file>

<file path=ppt/tags/tag13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447_4*l_h_i*1_3_1"/>
  <p:tag name="KSO_WM_TEMPLATE_CATEGORY" val="diagram"/>
  <p:tag name="KSO_WM_TEMPLATE_INDEX" val="20231447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185.1642534078763,&quot;left&quot;:48.53717041015625,&quot;top&quot;:236.07858123779297,&quot;width&quot;:862.9256591796875}"/>
  <p:tag name="KSO_WM_DIAGRAM_COLOR_MATCH_VALUE" val="{&quot;shape&quot;:{&quot;fill&quot;:{&quot;gradient&quot;:[{&quot;brightness&quot;:-0.25,&quot;colorType&quot;:1,&quot;foreColorIndex&quot;:5,&quot;pos&quot;:0.8199999928474426,&quot;transparency&quot;:0},{&quot;brightness&quot;:0.4000000059604645,&quot;colorType&quot;:1,&quot;foreColorIndex&quot;:5,&quot;pos&quot;:0,&quot;transparency&quot;:0},{&quot;brightness&quot;:0,&quot;colorType&quot;:1,&quot;foreColorIndex&quot;:5,&quot;pos&quot;:0.33000001311302185,&quot;transparency&quot;:0}],&quot;type&quot;:3},&quot;glow&quot;:{&quot;colorType&quot;:0},&quot;line&quot;:{&quot;type&quot;:0},&quot;shadow&quot;:{&quot;brightness&quot;:0,&quot;colorType&quot;:1,&quot;foreColorIndex&quot;:5,&quot;transparency&quot;:0.72000002861022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32.xml><?xml version="1.0" encoding="utf-8"?>
<p:tagLst xmlns:p="http://schemas.openxmlformats.org/presentationml/2006/main">
  <p:tag name="KSO_WM_DIAGRAM_COLOR_TRICK" val="1"/>
  <p:tag name="KSO_WM_UNIT_HIGHLIGHT" val="0"/>
  <p:tag name="KSO_WM_UNIT_DIAGRAM_ISNUMVISUAL" val="0"/>
  <p:tag name="KSO_WM_DIAGRAM_GROUP_CODE" val="l1-1"/>
  <p:tag name="KSO_WM_UNIT_INDEX" val="1_2_1"/>
  <p:tag name="KSO_WM_TEMPLATE_CATEGORY" val="diagram"/>
  <p:tag name="KSO_WM_UNIT_LAYERLEVEL" val="1_1_1"/>
  <p:tag name="KSO_WM_DIAGRAM_MAX_ITEMCNT" val="6"/>
  <p:tag name="KSO_WM_DIAGRAM_VIRTUALLY_FRAME" val="{&quot;height&quot;:185.1642534078763,&quot;left&quot;:48.53717041015625,&quot;top&quot;:236.07858123779297,&quot;width&quot;:862.9256591796875}"/>
  <p:tag name="KSO_WM_UNIT_SUBTYPE" val="a"/>
  <p:tag name="KSO_WM_UNIT_NOCLEAR" val="0"/>
  <p:tag name="KSO_WM_UNIT_VALUE" val="60"/>
  <p:tag name="KSO_WM_UNIT_COMPATIBLE" val="0"/>
  <p:tag name="KSO_WM_UNIT_DIAGRAM_ISREFERUNIT" val="0"/>
  <p:tag name="KSO_WM_UNIT_TYPE" val="l_h_f"/>
  <p:tag name="KSO_WM_UNIT_ID" val="diagram20231447_4*l_h_f*1_2_1"/>
  <p:tag name="KSO_WM_TEMPLATE_INDEX" val="20231447"/>
  <p:tag name="KSO_WM_TAG_VERSION" val="3.0"/>
  <p:tag name="KSO_WM_DIAGRAM_VERSION" val="3"/>
  <p:tag name="KSO_WM_DIAGRAM_COLOR_TEXT_CAN_REMOVE" val="n"/>
  <p:tag name="KSO_WM_DIAGRAM_MIN_ITEMCNT" val="2"/>
  <p:tag name="KSO_WM_DIAGRAM_COLOR_MATCH_VALUE" val="{&quot;shape&quot;:{&quot;fill&quot;:{&quot;gradient&quot;:[{&quot;brightness&quot;:0.6000000238418579,&quot;colorType&quot;:1,&quot;foreColorIndex&quot;:5,&quot;pos&quot;:0.19580000638961792,&quot;transparency&quot;:0},{&quot;brightness&quot;:-0.25,&quot;colorType&quot;:1,&quot;foreColorIndex&quot;:5,&quot;pos&quot;:0.9399999976158142,&quot;transparency&quot;:0},{&quot;brightness&quot;:0,&quot;colorType&quot;:1,&quot;foreColorIndex&quot;:5,&quot;pos&quot;:0.7300000190734863,&quot;transparency&quot;:0}],&quot;type&quot;:3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1,&quot;transparency&quot;:0.800000011920929},{&quot;brightness&quot;:0,&quot;colorType&quot;:1,&quot;foreColorIndex&quot;:5,&quot;pos&quot;:0.6499999761581421,&quot;transparency&quot;:0},{&quot;brightness&quot;:0,&quot;colorType&quot;:1,&quot;foreColorIndex&quot;:5,&quot;pos&quot;:0.3199999928474426,&quot;transparency&quot;:0.800000011920929}],&quot;type&quot;:2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输入你的项正文，请阐述观点"/>
  <p:tag name="KSO_WM_UNIT_FILL_TYPE" val="3"/>
  <p:tag name="KSO_WM_DIAGRAM_USE_COLOR_VALUE" val="{&quot;color_scheme&quot;:1,&quot;color_type&quot;:1,&quot;theme_color_indexes&quot;:[5,6,5,6,5,6]}"/>
</p:tagLst>
</file>

<file path=ppt/tags/tag13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447_4*l_h_i*1_2_1"/>
  <p:tag name="KSO_WM_TEMPLATE_CATEGORY" val="diagram"/>
  <p:tag name="KSO_WM_TEMPLATE_INDEX" val="20231447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185.1642534078763,&quot;left&quot;:48.53717041015625,&quot;top&quot;:236.07858123779297,&quot;width&quot;:862.9256591796875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solidLine&quot;:{&quot;brightness&quot;:0.4000000059604645,&quot;colorType&quot;:1,&quot;foreColorIndex&quot;:5,&quot;transparency&quot;:0},&quot;type&quot;:1},&quot;shadow&quot;:{&quot;brightness&quot;:0,&quot;colorType&quot;:1,&quot;foreColorIndex&quot;:5,&quot;transparency&quot;:0.72000002861022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5"/>
  <p:tag name="KSO_WM_DIAGRAM_USE_COLOR_VALUE" val="{&quot;color_scheme&quot;:1,&quot;color_type&quot;:1,&quot;theme_color_indexes&quot;:[5,6,5,6,5,6]}"/>
</p:tagLst>
</file>

<file path=ppt/tags/tag134.xml><?xml version="1.0" encoding="utf-8"?>
<p:tagLst xmlns:p="http://schemas.openxmlformats.org/presentationml/2006/main">
  <p:tag name="KSO_WM_DIAGRAM_COLOR_TRICK" val="1"/>
  <p:tag name="KSO_WM_UNIT_HIGHLIGHT" val="0"/>
  <p:tag name="KSO_WM_UNIT_DIAGRAM_ISNUMVISUAL" val="0"/>
  <p:tag name="KSO_WM_DIAGRAM_GROUP_CODE" val="l1-1"/>
  <p:tag name="KSO_WM_UNIT_INDEX" val="1_1_1"/>
  <p:tag name="KSO_WM_TEMPLATE_CATEGORY" val="diagram"/>
  <p:tag name="KSO_WM_UNIT_LAYERLEVEL" val="1_1_1"/>
  <p:tag name="KSO_WM_DIAGRAM_MIN_ITEMCNT" val="2"/>
  <p:tag name="KSO_WM_UNIT_SUBTYPE" val="a"/>
  <p:tag name="KSO_WM_UNIT_NOCLEAR" val="0"/>
  <p:tag name="KSO_WM_UNIT_VALUE" val="60"/>
  <p:tag name="KSO_WM_UNIT_COMPATIBLE" val="0"/>
  <p:tag name="KSO_WM_UNIT_DIAGRAM_ISREFERUNIT" val="0"/>
  <p:tag name="KSO_WM_UNIT_TYPE" val="l_h_f"/>
  <p:tag name="KSO_WM_UNIT_ID" val="diagram20231447_4*l_h_f*1_1_1"/>
  <p:tag name="KSO_WM_TEMPLATE_INDEX" val="20231447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185.1642534078763,&quot;left&quot;:48.53717041015625,&quot;top&quot;:236.07858123779297,&quot;width&quot;:862.9256591796875}"/>
  <p:tag name="KSO_WM_DIAGRAM_COLOR_MATCH_VALUE" val="{&quot;shape&quot;:{&quot;fill&quot;:{&quot;gradient&quot;:[{&quot;brightness&quot;:0.800000011920929,&quot;colorType&quot;:1,&quot;foreColorIndex&quot;:5,&quot;pos&quot;:0.75,&quot;transparency&quot;:0},{&quot;brightness&quot;:0,&quot;colorType&quot;:2,&quot;pos&quot;:0.47999998927116394,&quot;rgb&quot;:&quot;#f7fbff&quot;,&quot;transparency&quot;:0}],&quot;type&quot;:3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1,&quot;transparency&quot;:0.800000011920929},{&quot;brightness&quot;:0,&quot;colorType&quot;:1,&quot;foreColorIndex&quot;:5,&quot;pos&quot;:0.6499999761581421,&quot;transparency&quot;:0},{&quot;brightness&quot;:0,&quot;colorType&quot;:1,&quot;foreColorIndex&quot;:5,&quot;pos&quot;:0.3199999928474426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输入你的项正文，请阐述观点"/>
  <p:tag name="KSO_WM_DIAGRAM_USE_COLOR_VALUE" val="{&quot;color_scheme&quot;:1,&quot;color_type&quot;:1,&quot;theme_color_indexes&quot;:[5,6,5,6,5,6]}"/>
</p:tagLst>
</file>

<file path=ppt/tags/tag1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447_4*l_h_i*1_1_1"/>
  <p:tag name="KSO_WM_TEMPLATE_CATEGORY" val="diagram"/>
  <p:tag name="KSO_WM_TEMPLATE_INDEX" val="20231447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185.1642534078763,&quot;left&quot;:48.53717041015625,&quot;top&quot;:236.07858123779297,&quot;width&quot;:862.9256591796875}"/>
  <p:tag name="KSO_WM_DIAGRAM_COLOR_MATCH_VALUE" val="{&quot;shape&quot;:{&quot;fill&quot;:{&quot;gradient&quot;:[{&quot;brightness&quot;:-0.25,&quot;colorType&quot;:1,&quot;foreColorIndex&quot;:5,&quot;pos&quot;:0.8199999928474426,&quot;transparency&quot;:0},{&quot;brightness&quot;:0.4000000059604645,&quot;colorType&quot;:1,&quot;foreColorIndex&quot;:5,&quot;pos&quot;:0,&quot;transparency&quot;:0},{&quot;brightness&quot;:0,&quot;colorType&quot;:1,&quot;foreColorIndex&quot;:5,&quot;pos&quot;:0.33000001311302185,&quot;transparency&quot;:0}],&quot;type&quot;:3},&quot;glow&quot;:{&quot;colorType&quot;:0},&quot;line&quot;:{&quot;type&quot;:0},&quot;shadow&quot;:{&quot;brightness&quot;:0,&quot;colorType&quot;:1,&quot;foreColorIndex&quot;:5,&quot;transparency&quot;:0.720000028610229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65&quot;:[20205081],&quot;70&quot;:[3318397]}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TABLE_ENDDRAG_ORIGIN_RECT" val="792*214"/>
  <p:tag name="TABLE_ENDDRAG_RECT" val="81*236*792*214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TABLE_ENDDRAG_ORIGIN_RECT" val="782*179"/>
  <p:tag name="TABLE_ENDDRAG_RECT" val="91*223*782*179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5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  <p:tag name="resource_record_key" val="{&quot;65&quot;:[20205081],&quot;70&quot;:[3318397]}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1185</Words>
  <Application>WPS 演示</Application>
  <PresentationFormat>自定义</PresentationFormat>
  <Paragraphs>189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方正细黑一简体</vt:lpstr>
      <vt:lpstr>方正公文小标宋</vt:lpstr>
      <vt:lpstr>Arial Unicode MS</vt:lpstr>
      <vt:lpstr>Calibri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372</cp:revision>
  <dcterms:created xsi:type="dcterms:W3CDTF">2019-06-19T02:08:00Z</dcterms:created>
  <dcterms:modified xsi:type="dcterms:W3CDTF">2026-03-02T00:31:14Z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44D988207C5943B1B470E328BB177C07_13</vt:lpwstr>
  </property>
</Properties>
</file>