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8"/>
  </p:notesMasterIdLst>
  <p:handoutMasterIdLst>
    <p:handoutMasterId r:id="rId19"/>
  </p:handoutMasterIdLst>
  <p:sldIdLst>
    <p:sldId id="409" r:id="rId4"/>
    <p:sldId id="535" r:id="rId5"/>
    <p:sldId id="519" r:id="rId6"/>
    <p:sldId id="546" r:id="rId7"/>
    <p:sldId id="412" r:id="rId8"/>
    <p:sldId id="455" r:id="rId9"/>
    <p:sldId id="548" r:id="rId10"/>
    <p:sldId id="521" r:id="rId11"/>
    <p:sldId id="522" r:id="rId12"/>
    <p:sldId id="549" r:id="rId13"/>
    <p:sldId id="523" r:id="rId14"/>
    <p:sldId id="524" r:id="rId15"/>
    <p:sldId id="486" r:id="rId16"/>
    <p:sldId id="41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2" userDrawn="1">
          <p15:clr>
            <a:srgbClr val="A4A3A4"/>
          </p15:clr>
        </p15:guide>
        <p15:guide id="2" pos="38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C8FF"/>
    <a:srgbClr val="FFC000"/>
    <a:srgbClr val="22B9FE"/>
    <a:srgbClr val="F6CB39"/>
    <a:srgbClr val="F2C538"/>
    <a:srgbClr val="FFFFFF"/>
    <a:srgbClr val="31C3F3"/>
    <a:srgbClr val="59CEF5"/>
    <a:srgbClr val="91DDF9"/>
    <a:srgbClr val="64D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262"/>
        <p:guide pos="389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9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image" Target="../media/image3.png"/><Relationship Id="rId5" Type="http://schemas.openxmlformats.org/officeDocument/2006/relationships/tags" Target="../tags/tag151.xml"/><Relationship Id="rId4" Type="http://schemas.openxmlformats.org/officeDocument/2006/relationships/image" Target="../media/image7.png"/><Relationship Id="rId3" Type="http://schemas.openxmlformats.org/officeDocument/2006/relationships/tags" Target="../tags/tag150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56.xml"/><Relationship Id="rId13" Type="http://schemas.openxmlformats.org/officeDocument/2006/relationships/image" Target="../media/image17.svg"/><Relationship Id="rId12" Type="http://schemas.openxmlformats.org/officeDocument/2006/relationships/image" Target="../media/image16.png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tags" Target="../tags/tag14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image" Target="../media/image3.png"/><Relationship Id="rId5" Type="http://schemas.openxmlformats.org/officeDocument/2006/relationships/tags" Target="../tags/tag159.xml"/><Relationship Id="rId4" Type="http://schemas.openxmlformats.org/officeDocument/2006/relationships/image" Target="../media/image7.png"/><Relationship Id="rId3" Type="http://schemas.openxmlformats.org/officeDocument/2006/relationships/tags" Target="../tags/tag158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66.xml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image" Target="../media/image15.png"/><Relationship Id="rId13" Type="http://schemas.openxmlformats.org/officeDocument/2006/relationships/image" Target="../media/image17.svg"/><Relationship Id="rId12" Type="http://schemas.openxmlformats.org/officeDocument/2006/relationships/image" Target="../media/image16.png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image" Target="../media/image3.png"/><Relationship Id="rId5" Type="http://schemas.openxmlformats.org/officeDocument/2006/relationships/tags" Target="../tags/tag169.xml"/><Relationship Id="rId4" Type="http://schemas.openxmlformats.org/officeDocument/2006/relationships/image" Target="../media/image7.png"/><Relationship Id="rId3" Type="http://schemas.openxmlformats.org/officeDocument/2006/relationships/tags" Target="../tags/tag168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image" Target="../media/image15.png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image" Target="../media/image3.png"/><Relationship Id="rId7" Type="http://schemas.openxmlformats.org/officeDocument/2006/relationships/tags" Target="../tags/tag179.xml"/><Relationship Id="rId6" Type="http://schemas.openxmlformats.org/officeDocument/2006/relationships/image" Target="../media/image7.png"/><Relationship Id="rId5" Type="http://schemas.openxmlformats.org/officeDocument/2006/relationships/tags" Target="../tags/tag178.xml"/><Relationship Id="rId4" Type="http://schemas.openxmlformats.org/officeDocument/2006/relationships/image" Target="../media/image2.png"/><Relationship Id="rId3" Type="http://schemas.openxmlformats.org/officeDocument/2006/relationships/tags" Target="../tags/tag177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84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20.png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image" Target="../media/image13.png"/><Relationship Id="rId10" Type="http://schemas.openxmlformats.org/officeDocument/2006/relationships/tags" Target="../tags/tag181.xml"/><Relationship Id="rId1" Type="http://schemas.openxmlformats.org/officeDocument/2006/relationships/tags" Target="../tags/tag17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89.xml"/><Relationship Id="rId7" Type="http://schemas.openxmlformats.org/officeDocument/2006/relationships/image" Target="../media/image7.png"/><Relationship Id="rId6" Type="http://schemas.openxmlformats.org/officeDocument/2006/relationships/tags" Target="../tags/tag188.xml"/><Relationship Id="rId5" Type="http://schemas.openxmlformats.org/officeDocument/2006/relationships/image" Target="../media/image2.png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91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90.xml"/><Relationship Id="rId1" Type="http://schemas.openxmlformats.org/officeDocument/2006/relationships/tags" Target="../tags/tag18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3" Type="http://schemas.openxmlformats.org/officeDocument/2006/relationships/slideLayout" Target="../slideLayouts/slideLayout1.xml"/><Relationship Id="rId62" Type="http://schemas.openxmlformats.org/officeDocument/2006/relationships/tags" Target="../tags/tag93.xml"/><Relationship Id="rId61" Type="http://schemas.openxmlformats.org/officeDocument/2006/relationships/tags" Target="../tags/tag92.xml"/><Relationship Id="rId60" Type="http://schemas.openxmlformats.org/officeDocument/2006/relationships/tags" Target="../tags/tag91.xml"/><Relationship Id="rId6" Type="http://schemas.openxmlformats.org/officeDocument/2006/relationships/image" Target="../media/image7.png"/><Relationship Id="rId59" Type="http://schemas.openxmlformats.org/officeDocument/2006/relationships/tags" Target="../tags/tag90.xml"/><Relationship Id="rId58" Type="http://schemas.openxmlformats.org/officeDocument/2006/relationships/tags" Target="../tags/tag89.xml"/><Relationship Id="rId57" Type="http://schemas.openxmlformats.org/officeDocument/2006/relationships/tags" Target="../tags/tag88.xml"/><Relationship Id="rId56" Type="http://schemas.openxmlformats.org/officeDocument/2006/relationships/tags" Target="../tags/tag87.xml"/><Relationship Id="rId55" Type="http://schemas.openxmlformats.org/officeDocument/2006/relationships/tags" Target="../tags/tag86.xml"/><Relationship Id="rId54" Type="http://schemas.openxmlformats.org/officeDocument/2006/relationships/tags" Target="../tags/tag85.xml"/><Relationship Id="rId53" Type="http://schemas.openxmlformats.org/officeDocument/2006/relationships/tags" Target="../tags/tag84.xml"/><Relationship Id="rId52" Type="http://schemas.openxmlformats.org/officeDocument/2006/relationships/tags" Target="../tags/tag83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image" Target="../media/image3.png"/><Relationship Id="rId7" Type="http://schemas.openxmlformats.org/officeDocument/2006/relationships/tags" Target="../tags/tag97.xml"/><Relationship Id="rId6" Type="http://schemas.openxmlformats.org/officeDocument/2006/relationships/image" Target="../media/image7.png"/><Relationship Id="rId5" Type="http://schemas.openxmlformats.org/officeDocument/2006/relationships/tags" Target="../tags/tag96.xml"/><Relationship Id="rId4" Type="http://schemas.openxmlformats.org/officeDocument/2006/relationships/image" Target="../media/image2.png"/><Relationship Id="rId3" Type="http://schemas.openxmlformats.org/officeDocument/2006/relationships/tags" Target="../tags/tag95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2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image" Target="../media/image13.png"/><Relationship Id="rId10" Type="http://schemas.openxmlformats.org/officeDocument/2006/relationships/tags" Target="../tags/tag99.xml"/><Relationship Id="rId1" Type="http://schemas.openxmlformats.org/officeDocument/2006/relationships/tags" Target="../tags/tag9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image" Target="../media/image3.png"/><Relationship Id="rId7" Type="http://schemas.openxmlformats.org/officeDocument/2006/relationships/tags" Target="../tags/tag106.xml"/><Relationship Id="rId6" Type="http://schemas.openxmlformats.org/officeDocument/2006/relationships/image" Target="../media/image7.png"/><Relationship Id="rId5" Type="http://schemas.openxmlformats.org/officeDocument/2006/relationships/tags" Target="../tags/tag105.xml"/><Relationship Id="rId4" Type="http://schemas.openxmlformats.org/officeDocument/2006/relationships/image" Target="../media/image2.png"/><Relationship Id="rId3" Type="http://schemas.openxmlformats.org/officeDocument/2006/relationships/tags" Target="../tags/tag10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1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image" Target="../media/image13.png"/><Relationship Id="rId10" Type="http://schemas.openxmlformats.org/officeDocument/2006/relationships/tags" Target="../tags/tag108.xml"/><Relationship Id="rId1" Type="http://schemas.openxmlformats.org/officeDocument/2006/relationships/tags" Target="../tags/tag10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5.xml"/><Relationship Id="rId5" Type="http://schemas.openxmlformats.org/officeDocument/2006/relationships/image" Target="../media/image15.png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14.png"/><Relationship Id="rId1" Type="http://schemas.openxmlformats.org/officeDocument/2006/relationships/tags" Target="../tags/tag11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image" Target="../media/image3.png"/><Relationship Id="rId5" Type="http://schemas.openxmlformats.org/officeDocument/2006/relationships/tags" Target="../tags/tag118.xml"/><Relationship Id="rId4" Type="http://schemas.openxmlformats.org/officeDocument/2006/relationships/image" Target="../media/image7.png"/><Relationship Id="rId3" Type="http://schemas.openxmlformats.org/officeDocument/2006/relationships/tags" Target="../tags/tag117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3.xml"/><Relationship Id="rId13" Type="http://schemas.openxmlformats.org/officeDocument/2006/relationships/image" Target="../media/image17.svg"/><Relationship Id="rId12" Type="http://schemas.openxmlformats.org/officeDocument/2006/relationships/image" Target="../media/image16.png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image" Target="../media/image3.png"/><Relationship Id="rId5" Type="http://schemas.openxmlformats.org/officeDocument/2006/relationships/tags" Target="../tags/tag126.xml"/><Relationship Id="rId4" Type="http://schemas.openxmlformats.org/officeDocument/2006/relationships/image" Target="../media/image7.png"/><Relationship Id="rId3" Type="http://schemas.openxmlformats.org/officeDocument/2006/relationships/tags" Target="../tags/tag125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31.xml"/><Relationship Id="rId15" Type="http://schemas.openxmlformats.org/officeDocument/2006/relationships/image" Target="../media/image19.png"/><Relationship Id="rId14" Type="http://schemas.openxmlformats.org/officeDocument/2006/relationships/image" Target="../media/image18.png"/><Relationship Id="rId13" Type="http://schemas.openxmlformats.org/officeDocument/2006/relationships/image" Target="../media/image17.svg"/><Relationship Id="rId12" Type="http://schemas.openxmlformats.org/officeDocument/2006/relationships/image" Target="../media/image16.png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tags" Target="../tags/tag12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image" Target="../media/image3.png"/><Relationship Id="rId5" Type="http://schemas.openxmlformats.org/officeDocument/2006/relationships/tags" Target="../tags/tag134.xml"/><Relationship Id="rId4" Type="http://schemas.openxmlformats.org/officeDocument/2006/relationships/image" Target="../media/image7.png"/><Relationship Id="rId3" Type="http://schemas.openxmlformats.org/officeDocument/2006/relationships/tags" Target="../tags/tag133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0.xml"/><Relationship Id="rId15" Type="http://schemas.openxmlformats.org/officeDocument/2006/relationships/tags" Target="../tags/tag139.xml"/><Relationship Id="rId14" Type="http://schemas.openxmlformats.org/officeDocument/2006/relationships/image" Target="../media/image15.png"/><Relationship Id="rId13" Type="http://schemas.openxmlformats.org/officeDocument/2006/relationships/image" Target="../media/image17.svg"/><Relationship Id="rId12" Type="http://schemas.openxmlformats.org/officeDocument/2006/relationships/image" Target="../media/image16.png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tags" Target="../tags/tag13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image" Target="../media/image3.png"/><Relationship Id="rId5" Type="http://schemas.openxmlformats.org/officeDocument/2006/relationships/tags" Target="../tags/tag143.xml"/><Relationship Id="rId4" Type="http://schemas.openxmlformats.org/officeDocument/2006/relationships/image" Target="../media/image7.png"/><Relationship Id="rId3" Type="http://schemas.openxmlformats.org/officeDocument/2006/relationships/tags" Target="../tags/tag142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48.xml"/><Relationship Id="rId13" Type="http://schemas.openxmlformats.org/officeDocument/2006/relationships/image" Target="../media/image17.svg"/><Relationship Id="rId12" Type="http://schemas.openxmlformats.org/officeDocument/2006/relationships/image" Target="../media/image16.png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任务四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完善评价作品</a:t>
            </a:r>
            <a:endParaRPr lang="zh-CN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主题三</a:t>
            </a:r>
            <a:r>
              <a:rPr lang="en-US" altLang="zh-CN"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r>
              <a:rPr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合作解决问题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请小组展示员上台对本组的作品进行展示，并进行简单评价，由全班同学共同票选出最佳作品。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活动四：评一评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42085" y="1567180"/>
            <a:ext cx="625475" cy="625475"/>
          </a:xfrm>
          <a:prstGeom prst="rect">
            <a:avLst/>
          </a:prstGeom>
        </p:spPr>
      </p:pic>
      <p:graphicFrame>
        <p:nvGraphicFramePr>
          <p:cNvPr id="8" name="表格 7"/>
          <p:cNvGraphicFramePr/>
          <p:nvPr/>
        </p:nvGraphicFramePr>
        <p:xfrm>
          <a:off x="1749425" y="2981325"/>
          <a:ext cx="8533765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作品投票结果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anchor="ctr" anchorCtr="0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最佳内容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最佳排版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最佳创意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最佳效果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5" name="图形"/>
          <p:cNvSpPr txBox="1"/>
          <p:nvPr/>
        </p:nvSpPr>
        <p:spPr>
          <a:xfrm>
            <a:off x="7169785" y="3512185"/>
            <a:ext cx="1576070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第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组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9" name="图形"/>
          <p:cNvSpPr txBox="1"/>
          <p:nvPr/>
        </p:nvSpPr>
        <p:spPr>
          <a:xfrm>
            <a:off x="7169785" y="4006850"/>
            <a:ext cx="1576070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第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组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/>
        </p:nvSpPr>
        <p:spPr>
          <a:xfrm>
            <a:off x="7169785" y="4546600"/>
            <a:ext cx="1576070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第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组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/>
        </p:nvSpPr>
        <p:spPr>
          <a:xfrm>
            <a:off x="7169785" y="5032375"/>
            <a:ext cx="1576070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第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组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  <p:bldP spid="35" grpId="0"/>
      <p:bldP spid="35" grpId="1"/>
      <p:bldP spid="9" grpId="0"/>
      <p:bldP spid="9" grpId="1"/>
      <p:bldP spid="18" grpId="0"/>
      <p:bldP spid="18" grpId="1"/>
      <p:bldP spid="19" grpId="0"/>
      <p:bldP spid="1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每个小组相互收集评价意见，并与小组同学针对评价意见进行交流。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活动五：做一做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65885" y="1545590"/>
            <a:ext cx="625475" cy="62547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265420" y="2321560"/>
            <a:ext cx="2893060" cy="726440"/>
            <a:chOff x="4582" y="8544"/>
            <a:chExt cx="4556" cy="1144"/>
          </a:xfrm>
        </p:grpSpPr>
        <p:pic>
          <p:nvPicPr>
            <p:cNvPr id="18" name="图片 17" descr="时间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582" y="8544"/>
              <a:ext cx="1144" cy="114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012" y="8732"/>
              <a:ext cx="4126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5"/>
            </p:custDataLst>
          </p:nvPr>
        </p:nvGraphicFramePr>
        <p:xfrm>
          <a:off x="1828800" y="3048000"/>
          <a:ext cx="3811905" cy="2852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1905"/>
              </a:tblGrid>
              <a:tr h="620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收集到的评价意见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2232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1.</a:t>
                      </a: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演示文稿文字内容过多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custDataLst>
              <p:tags r:id="rId16"/>
            </p:custDataLst>
          </p:nvPr>
        </p:nvGraphicFramePr>
        <p:xfrm>
          <a:off x="6519545" y="3048000"/>
          <a:ext cx="3852000" cy="2870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000"/>
              </a:tblGrid>
              <a:tr h="6388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针对评价意见的看法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2232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楷体" panose="02010609060101010101" charset="-122"/>
                          <a:ea typeface="楷体" panose="02010609060101010101" charset="-122"/>
                        </a:rPr>
                        <a:t>……</a:t>
                      </a:r>
                      <a:endParaRPr lang="en-US" altLang="zh-CN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活动六：比一比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42745" y="1562100"/>
            <a:ext cx="9069705" cy="1722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 fontAlgn="auto">
              <a:lnSpc>
                <a:spcPts val="3500"/>
              </a:lnSpc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在开展评价活动时，我们可以利用纸质问卷或在线问卷收集评价意见，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对比在线问卷与纸质问卷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，分析哪类问卷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更有优势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84935" y="3429000"/>
            <a:ext cx="2893060" cy="726440"/>
            <a:chOff x="4582" y="8544"/>
            <a:chExt cx="4556" cy="1144"/>
          </a:xfrm>
        </p:grpSpPr>
        <p:pic>
          <p:nvPicPr>
            <p:cNvPr id="4" name="图片 3" descr="时间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82" y="8544"/>
              <a:ext cx="1144" cy="114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012" y="8732"/>
              <a:ext cx="4126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graphicFrame>
        <p:nvGraphicFramePr>
          <p:cNvPr id="8" name="表格 7"/>
          <p:cNvGraphicFramePr/>
          <p:nvPr>
            <p:custDataLst>
              <p:tags r:id="rId13"/>
            </p:custDataLst>
          </p:nvPr>
        </p:nvGraphicFramePr>
        <p:xfrm>
          <a:off x="4229735" y="3012440"/>
          <a:ext cx="6341745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4465"/>
                <a:gridCol w="1893570"/>
                <a:gridCol w="174371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在线问卷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纸质问卷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问卷设计与发布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数据收集与整理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数据质量与准确性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成本与效率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4" name="图片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74925" y="1411605"/>
            <a:ext cx="7372350" cy="414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947160" y="1637665"/>
            <a:ext cx="4443095" cy="1040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ts val="3700"/>
              </a:lnSpc>
            </a:pPr>
            <a:r>
              <a:rPr lang="zh-CN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主题三</a:t>
            </a:r>
            <a:r>
              <a:rPr lang="en-US" altLang="zh-CN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合作解决问题</a:t>
            </a:r>
            <a:endParaRPr lang="zh-CN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ctr" fontAlgn="auto">
              <a:lnSpc>
                <a:spcPts val="3700"/>
              </a:lnSpc>
            </a:pPr>
            <a:r>
              <a:rPr 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任务四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完善评价作品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74645" y="3289935"/>
            <a:ext cx="6906895" cy="151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ts val="3700"/>
              </a:lnSpc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知道检查作品的重要性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 fontAlgn="auto">
              <a:lnSpc>
                <a:spcPts val="3700"/>
              </a:lnSpc>
            </a:pPr>
            <a:r>
              <a:rPr 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能够客观、公正地评价他人的作品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ts val="3700"/>
              </a:lnSpc>
            </a:pPr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根据自查发现的问题和他人的评价意见完善作品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17" name="图形"/>
          <p:cNvSpPr/>
          <p:nvPr>
            <p:custDataLst>
              <p:tags r:id="rId38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39"/>
            </p:custDataLst>
          </p:nvPr>
        </p:nvSpPr>
        <p:spPr>
          <a:xfrm>
            <a:off x="321183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0"/>
            </p:custDataLst>
          </p:nvPr>
        </p:nvSpPr>
        <p:spPr>
          <a:xfrm>
            <a:off x="4276725" y="6286500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1"/>
            </p:custDataLst>
          </p:nvPr>
        </p:nvSpPr>
        <p:spPr>
          <a:xfrm>
            <a:off x="4209415" y="4719320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28160" y="4025265"/>
            <a:ext cx="1841500" cy="2331720"/>
            <a:chOff x="6794" y="6339"/>
            <a:chExt cx="2900" cy="3672"/>
          </a:xfrm>
        </p:grpSpPr>
        <p:sp>
          <p:nvSpPr>
            <p:cNvPr id="4" name="图形"/>
            <p:cNvSpPr/>
            <p:nvPr>
              <p:custDataLst>
                <p:tags r:id="rId42"/>
              </p:custDataLst>
            </p:nvPr>
          </p:nvSpPr>
          <p:spPr>
            <a:xfrm>
              <a:off x="6794" y="6339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43"/>
              </p:custDataLst>
            </p:nvPr>
          </p:nvSpPr>
          <p:spPr>
            <a:xfrm>
              <a:off x="7926" y="6711"/>
              <a:ext cx="1642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r"/>
              <a:r>
                <a:rPr lang="en-US" altLang="zh-CN" sz="6000">
                  <a:solidFill>
                    <a:schemeClr val="accent1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06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9" name="图形"/>
            <p:cNvSpPr txBox="1"/>
            <p:nvPr>
              <p:custDataLst>
                <p:tags r:id="rId44"/>
              </p:custDataLst>
            </p:nvPr>
          </p:nvSpPr>
          <p:spPr>
            <a:xfrm>
              <a:off x="6976" y="8510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五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6" name="图形"/>
            <p:cNvSpPr txBox="1"/>
            <p:nvPr>
              <p:custDataLst>
                <p:tags r:id="rId45"/>
              </p:custDataLst>
            </p:nvPr>
          </p:nvSpPr>
          <p:spPr>
            <a:xfrm>
              <a:off x="7062" y="7311"/>
              <a:ext cx="226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SIX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sp>
        <p:nvSpPr>
          <p:cNvPr id="22" name="图形"/>
          <p:cNvSpPr/>
          <p:nvPr>
            <p:custDataLst>
              <p:tags r:id="rId46"/>
            </p:custDataLst>
          </p:nvPr>
        </p:nvSpPr>
        <p:spPr>
          <a:xfrm>
            <a:off x="209423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244725" y="4025265"/>
            <a:ext cx="1841500" cy="2331720"/>
            <a:chOff x="3398" y="6212"/>
            <a:chExt cx="2900" cy="3672"/>
          </a:xfrm>
        </p:grpSpPr>
        <p:sp>
          <p:nvSpPr>
            <p:cNvPr id="15" name="图形"/>
            <p:cNvSpPr/>
            <p:nvPr>
              <p:custDataLst>
                <p:tags r:id="rId47"/>
              </p:custDataLst>
            </p:nvPr>
          </p:nvSpPr>
          <p:spPr>
            <a:xfrm>
              <a:off x="3398" y="6212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8" name="图形"/>
            <p:cNvSpPr txBox="1"/>
            <p:nvPr>
              <p:custDataLst>
                <p:tags r:id="rId48"/>
              </p:custDataLst>
            </p:nvPr>
          </p:nvSpPr>
          <p:spPr>
            <a:xfrm>
              <a:off x="4530" y="6584"/>
              <a:ext cx="1642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r"/>
              <a:r>
                <a:rPr lang="en-US" altLang="zh-CN" sz="6000">
                  <a:solidFill>
                    <a:schemeClr val="accent1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05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 txBox="1"/>
            <p:nvPr>
              <p:custDataLst>
                <p:tags r:id="rId49"/>
              </p:custDataLst>
            </p:nvPr>
          </p:nvSpPr>
          <p:spPr>
            <a:xfrm>
              <a:off x="3580" y="8383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四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7" name="图形"/>
            <p:cNvSpPr txBox="1"/>
            <p:nvPr>
              <p:custDataLst>
                <p:tags r:id="rId50"/>
              </p:custDataLst>
            </p:nvPr>
          </p:nvSpPr>
          <p:spPr>
            <a:xfrm>
              <a:off x="3592" y="7195"/>
              <a:ext cx="226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FIVE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sp>
        <p:nvSpPr>
          <p:cNvPr id="13" name="图形"/>
          <p:cNvSpPr/>
          <p:nvPr>
            <p:custDataLst>
              <p:tags r:id="rId51"/>
            </p:custDataLst>
          </p:nvPr>
        </p:nvSpPr>
        <p:spPr>
          <a:xfrm>
            <a:off x="6361430" y="631126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4" name="图形"/>
          <p:cNvSpPr/>
          <p:nvPr>
            <p:custDataLst>
              <p:tags r:id="rId52"/>
            </p:custDataLst>
          </p:nvPr>
        </p:nvSpPr>
        <p:spPr>
          <a:xfrm>
            <a:off x="6294120" y="474408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445947" y="4025265"/>
            <a:ext cx="1861758" cy="2332355"/>
            <a:chOff x="10045" y="6339"/>
            <a:chExt cx="2932" cy="3673"/>
          </a:xfrm>
        </p:grpSpPr>
        <p:sp>
          <p:nvSpPr>
            <p:cNvPr id="7" name="图形"/>
            <p:cNvSpPr/>
            <p:nvPr>
              <p:custDataLst>
                <p:tags r:id="rId53"/>
              </p:custDataLst>
            </p:nvPr>
          </p:nvSpPr>
          <p:spPr>
            <a:xfrm>
              <a:off x="10077" y="6339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" name="图形"/>
            <p:cNvSpPr txBox="1"/>
            <p:nvPr>
              <p:custDataLst>
                <p:tags r:id="rId54"/>
              </p:custDataLst>
            </p:nvPr>
          </p:nvSpPr>
          <p:spPr>
            <a:xfrm>
              <a:off x="11209" y="6750"/>
              <a:ext cx="1642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r"/>
              <a:r>
                <a:rPr lang="en-US" altLang="zh-CN" sz="6000">
                  <a:solidFill>
                    <a:schemeClr val="accent1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07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0" name="图形"/>
            <p:cNvSpPr txBox="1"/>
            <p:nvPr>
              <p:custDataLst>
                <p:tags r:id="rId55"/>
              </p:custDataLst>
            </p:nvPr>
          </p:nvSpPr>
          <p:spPr>
            <a:xfrm>
              <a:off x="10259" y="8549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六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9" name="图形"/>
            <p:cNvSpPr txBox="1"/>
            <p:nvPr>
              <p:custDataLst>
                <p:tags r:id="rId56"/>
              </p:custDataLst>
            </p:nvPr>
          </p:nvSpPr>
          <p:spPr>
            <a:xfrm>
              <a:off x="10045" y="7350"/>
              <a:ext cx="226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SEVEN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sp>
        <p:nvSpPr>
          <p:cNvPr id="37" name="图形"/>
          <p:cNvSpPr/>
          <p:nvPr>
            <p:custDataLst>
              <p:tags r:id="rId57"/>
            </p:custDataLst>
          </p:nvPr>
        </p:nvSpPr>
        <p:spPr>
          <a:xfrm>
            <a:off x="8440420" y="6286500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462707" y="4025265"/>
            <a:ext cx="1861758" cy="2332355"/>
            <a:chOff x="13319" y="6339"/>
            <a:chExt cx="2932" cy="3673"/>
          </a:xfrm>
        </p:grpSpPr>
        <p:sp>
          <p:nvSpPr>
            <p:cNvPr id="30" name="图形"/>
            <p:cNvSpPr/>
            <p:nvPr>
              <p:custDataLst>
                <p:tags r:id="rId58"/>
              </p:custDataLst>
            </p:nvPr>
          </p:nvSpPr>
          <p:spPr>
            <a:xfrm>
              <a:off x="13351" y="6339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5" name="图形"/>
            <p:cNvSpPr txBox="1"/>
            <p:nvPr>
              <p:custDataLst>
                <p:tags r:id="rId59"/>
              </p:custDataLst>
            </p:nvPr>
          </p:nvSpPr>
          <p:spPr>
            <a:xfrm>
              <a:off x="14483" y="6711"/>
              <a:ext cx="1642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r"/>
              <a:r>
                <a:rPr lang="en-US" altLang="zh-CN" sz="6000">
                  <a:solidFill>
                    <a:schemeClr val="accent1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08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6" name="图形"/>
            <p:cNvSpPr txBox="1"/>
            <p:nvPr>
              <p:custDataLst>
                <p:tags r:id="rId60"/>
              </p:custDataLst>
            </p:nvPr>
          </p:nvSpPr>
          <p:spPr>
            <a:xfrm>
              <a:off x="13579" y="8549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课堂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小结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0" name="图形"/>
            <p:cNvSpPr txBox="1"/>
            <p:nvPr>
              <p:custDataLst>
                <p:tags r:id="rId61"/>
              </p:custDataLst>
            </p:nvPr>
          </p:nvSpPr>
          <p:spPr>
            <a:xfrm>
              <a:off x="13319" y="7311"/>
              <a:ext cx="226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EIGHT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</p:spTree>
    <p:custDataLst>
      <p:tags r:id="rId6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159375" y="2083435"/>
            <a:ext cx="6148705" cy="1927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数字宣传作品已逐渐完成，小美迫不及待的观看作品，但是却发现和想象中不太一样，那你们的作品是否符合你们预想效果呢？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53845" y="3269615"/>
            <a:ext cx="3590070" cy="1344608"/>
            <a:chOff x="2421" y="3273"/>
            <a:chExt cx="8647" cy="4299"/>
          </a:xfrm>
        </p:grpSpPr>
        <p:sp>
          <p:nvSpPr>
            <p:cNvPr id="9" name="图形"/>
            <p:cNvSpPr txBox="1"/>
            <p:nvPr/>
          </p:nvSpPr>
          <p:spPr>
            <a:xfrm>
              <a:off x="3381" y="4609"/>
              <a:ext cx="673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完善作品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530850" y="2173605"/>
            <a:ext cx="5085080" cy="2846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数字宣传作品在制作过程中，受到受到多方面因素的影响。技术难题首当其冲，文字内容、素材质量、作品的流畅性等多种问题，都可能对作品的最终效果产生了影响。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40618" y="1903113"/>
            <a:ext cx="3590485" cy="3259400"/>
            <a:chOff x="2630" y="-1096"/>
            <a:chExt cx="8648" cy="10421"/>
          </a:xfrm>
        </p:grpSpPr>
        <p:sp>
          <p:nvSpPr>
            <p:cNvPr id="9" name="图形"/>
            <p:cNvSpPr txBox="1"/>
            <p:nvPr/>
          </p:nvSpPr>
          <p:spPr>
            <a:xfrm>
              <a:off x="3381" y="-231"/>
              <a:ext cx="673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那怎么提升作品的质量呢？这节课让我们一起学习《完善评价作品》。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630" y="-1096"/>
              <a:ext cx="8648" cy="10421"/>
            </a:xfrm>
            <a:prstGeom prst="cloudCallout">
              <a:avLst>
                <a:gd name="adj1" fmla="val -31098"/>
                <a:gd name="adj2" fmla="val 46927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1205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273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活动一：议一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58545" y="1547495"/>
            <a:ext cx="10085070" cy="5264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和小组同学说一说，检查作品有什么好处？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144635" y="1447165"/>
            <a:ext cx="2893060" cy="726440"/>
            <a:chOff x="4582" y="8544"/>
            <a:chExt cx="4556" cy="1144"/>
          </a:xfrm>
        </p:grpSpPr>
        <p:pic>
          <p:nvPicPr>
            <p:cNvPr id="9" name="图片 8" descr="时间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82" y="8544"/>
              <a:ext cx="1144" cy="114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012" y="8732"/>
              <a:ext cx="4126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28725" y="2897505"/>
            <a:ext cx="2623820" cy="3026410"/>
            <a:chOff x="1935" y="4563"/>
            <a:chExt cx="4132" cy="4766"/>
          </a:xfrm>
        </p:grpSpPr>
        <p:sp>
          <p:nvSpPr>
            <p:cNvPr id="2" name="文本框 1"/>
            <p:cNvSpPr txBox="1"/>
            <p:nvPr/>
          </p:nvSpPr>
          <p:spPr>
            <a:xfrm>
              <a:off x="1935" y="6449"/>
              <a:ext cx="4132" cy="2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0" algn="just" fontAlgn="auto">
                <a:lnSpc>
                  <a:spcPts val="3700"/>
                </a:lnSpc>
              </a:pP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快速发现并修正错别字、语法错误、数据错误等内容差错，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保证作品信息准确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en-US" altLang="zh-CN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2744" y="4563"/>
              <a:ext cx="2955" cy="1425"/>
            </a:xfrm>
            <a:prstGeom prst="roundRect">
              <a:avLst/>
            </a:prstGeom>
            <a:solidFill>
              <a:srgbClr val="7CC8FF"/>
            </a:solidFill>
            <a:ln>
              <a:solidFill>
                <a:srgbClr val="7CC8FF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及时纠错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88605" y="2897505"/>
            <a:ext cx="2861310" cy="3348990"/>
            <a:chOff x="12423" y="4563"/>
            <a:chExt cx="4506" cy="5274"/>
          </a:xfrm>
        </p:grpSpPr>
        <p:sp>
          <p:nvSpPr>
            <p:cNvPr id="5" name="文本框 4"/>
            <p:cNvSpPr txBox="1"/>
            <p:nvPr/>
          </p:nvSpPr>
          <p:spPr>
            <a:xfrm>
              <a:off x="12423" y="6449"/>
              <a:ext cx="4506" cy="33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0" algn="just" fontAlgn="auto">
                <a:lnSpc>
                  <a:spcPts val="3700"/>
                </a:lnSpc>
              </a:pP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对照制作要求和目标，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检查作品是否偏离方向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，及时调整以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契合预期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</a:rPr>
                <a:t> </a:t>
              </a:r>
              <a:endParaRPr lang="en-US" altLang="zh-CN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2928" y="4563"/>
              <a:ext cx="2955" cy="1425"/>
            </a:xfrm>
            <a:prstGeom prst="roundRect">
              <a:avLst/>
            </a:prstGeom>
            <a:solidFill>
              <a:srgbClr val="7CC8FF"/>
            </a:solidFill>
            <a:ln>
              <a:solidFill>
                <a:srgbClr val="7CC8FF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符合需求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67555" y="2897505"/>
            <a:ext cx="2606040" cy="1960880"/>
            <a:chOff x="7193" y="4563"/>
            <a:chExt cx="4104" cy="3088"/>
          </a:xfrm>
        </p:grpSpPr>
        <p:sp>
          <p:nvSpPr>
            <p:cNvPr id="6" name="圆角矩形 5"/>
            <p:cNvSpPr/>
            <p:nvPr/>
          </p:nvSpPr>
          <p:spPr>
            <a:xfrm>
              <a:off x="7836" y="4563"/>
              <a:ext cx="2955" cy="1425"/>
            </a:xfrm>
            <a:prstGeom prst="roundRect">
              <a:avLst/>
            </a:prstGeom>
            <a:solidFill>
              <a:srgbClr val="7CC8FF"/>
            </a:solidFill>
            <a:ln>
              <a:solidFill>
                <a:srgbClr val="7CC8FF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优化效果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93" y="6449"/>
              <a:ext cx="4104" cy="12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0" algn="just" fontAlgn="auto">
                <a:lnSpc>
                  <a:spcPts val="3700"/>
                </a:lnSpc>
              </a:pP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查看色彩搭配、排版布局是否合理，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提升作品视觉效果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  <a:p>
              <a:pPr indent="0" algn="just" fontAlgn="auto">
                <a:lnSpc>
                  <a:spcPts val="3700"/>
                </a:lnSpc>
              </a:pPr>
              <a:endParaRPr lang="en-US" altLang="zh-CN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749425" y="144399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查找以下案例存在的问题，并记录到横线上。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活动二：查一查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358265"/>
            <a:ext cx="625475" cy="625475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257300" y="2091055"/>
            <a:ext cx="4667250" cy="3820160"/>
            <a:chOff x="1980" y="3293"/>
            <a:chExt cx="7350" cy="6016"/>
          </a:xfrm>
        </p:grpSpPr>
        <p:grpSp>
          <p:nvGrpSpPr>
            <p:cNvPr id="21" name="组合 20"/>
            <p:cNvGrpSpPr/>
            <p:nvPr/>
          </p:nvGrpSpPr>
          <p:grpSpPr>
            <a:xfrm>
              <a:off x="1980" y="3293"/>
              <a:ext cx="7220" cy="4729"/>
              <a:chOff x="1572" y="3742"/>
              <a:chExt cx="7220" cy="472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572" y="4551"/>
                <a:ext cx="7220" cy="3920"/>
              </a:xfrm>
              <a:prstGeom prst="rect">
                <a:avLst/>
              </a:prstGeom>
              <a:solidFill>
                <a:srgbClr val="7CC8FF"/>
              </a:solidFill>
              <a:ln>
                <a:solidFill>
                  <a:srgbClr val="7CC8FF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671" y="4699"/>
                <a:ext cx="7073" cy="3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/>
                <a:r>
                  <a:rPr lang="en-US" altLang="zh-CN" sz="1600" b="1">
                    <a:solidFill>
                      <a:srgbClr val="231F20"/>
                    </a:solidFill>
                    <a:latin typeface="黑体" panose="02010609060101010101" charset="-122"/>
                    <a:ea typeface="黑体" panose="02010609060101010101" charset="-122"/>
                  </a:rPr>
                  <a:t>“</a:t>
                </a:r>
                <a:r>
                  <a:rPr lang="zh-CN" altLang="en-US" sz="1600" b="1">
                    <a:solidFill>
                      <a:srgbClr val="231F20"/>
                    </a:solidFill>
                    <a:latin typeface="黑体" panose="02010609060101010101" charset="-122"/>
                    <a:ea typeface="黑体" panose="02010609060101010101" charset="-122"/>
                  </a:rPr>
                  <a:t>非遗之光</a:t>
                </a:r>
                <a:r>
                  <a:rPr lang="en-US" altLang="zh-CN" sz="1600" b="1">
                    <a:solidFill>
                      <a:srgbClr val="231F20"/>
                    </a:solidFill>
                    <a:latin typeface="黑体" panose="02010609060101010101" charset="-122"/>
                    <a:ea typeface="黑体" panose="02010609060101010101" charset="-122"/>
                  </a:rPr>
                  <a:t>”</a:t>
                </a:r>
                <a:r>
                  <a:rPr lang="zh-CN" altLang="en-US" sz="1600" b="1">
                    <a:solidFill>
                      <a:srgbClr val="231F20"/>
                    </a:solidFill>
                    <a:latin typeface="黑体" panose="02010609060101010101" charset="-122"/>
                    <a:ea typeface="黑体" panose="02010609060101010101" charset="-122"/>
                  </a:rPr>
                  <a:t>剪纸主题宣传数字小报</a:t>
                </a:r>
                <a:endParaRPr lang="zh-CN" altLang="en-US" sz="1600" b="1">
                  <a:solidFill>
                    <a:srgbClr val="231F2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  <a:p>
                <a:pPr indent="0" algn="l" fontAlgn="auto"/>
                <a:r>
                  <a:rPr lang="zh-CN" altLang="en-US" sz="1600" b="1">
                    <a:solidFill>
                      <a:srgbClr val="231F20"/>
                    </a:solidFill>
                    <a:latin typeface="黑体" panose="02010609060101010101" charset="-122"/>
                    <a:ea typeface="黑体" panose="02010609060101010101" charset="-122"/>
                  </a:rPr>
                  <a:t>宣传主题</a:t>
                </a:r>
                <a:r>
                  <a:rPr lang="zh-CN" altLang="en-US" sz="1600">
                    <a:solidFill>
                      <a:srgbClr val="231F20"/>
                    </a:solidFill>
                    <a:latin typeface="方正宋黑简体" panose="03000509000000000000" charset="-122"/>
                    <a:ea typeface="方正宋黑简体" panose="03000509000000000000" charset="-122"/>
                  </a:rPr>
                  <a:t>：</a:t>
                </a:r>
                <a:r>
                  <a:rPr lang="zh-CN" altLang="en-US" sz="1600">
                    <a:solidFill>
                      <a:srgbClr val="231F2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中国传统剪纸艺术</a:t>
                </a:r>
                <a:endParaRPr lang="zh-CN" altLang="en-US" sz="1600">
                  <a:solidFill>
                    <a:srgbClr val="231F20"/>
                  </a:solidFill>
                  <a:latin typeface="方正书宋简体"/>
                  <a:ea typeface="方正书宋简体"/>
                </a:endParaRPr>
              </a:p>
              <a:p>
                <a:pPr indent="457200"/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主题背景：简直是中国古老的</a:t>
                </a:r>
                <a:r>
                  <a:rPr lang="zh-CN" altLang="en-US" sz="2100" b="1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传统艺术</a:t>
                </a:r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，</a:t>
                </a:r>
                <a:endParaRPr lang="zh-CN" altLang="en-US" sz="1600">
                  <a:solidFill>
                    <a:srgbClr val="231F20"/>
                  </a:solidFill>
                  <a:latin typeface="方正书宋简体"/>
                  <a:ea typeface="方正书宋简体"/>
                </a:endParaRPr>
              </a:p>
              <a:p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起源于汉代，盛行于唐宋，流传至今。 </a:t>
                </a:r>
                <a:endParaRPr lang="zh-CN" altLang="en-US" sz="1600">
                  <a:solidFill>
                    <a:srgbClr val="231F20"/>
                  </a:solidFill>
                  <a:latin typeface="方正书宋简体"/>
                  <a:ea typeface="方正书宋简体"/>
                </a:endParaRPr>
              </a:p>
              <a:p>
                <a:r>
                  <a:rPr lang="zh-CN" altLang="en-US" sz="1600" b="1">
                    <a:solidFill>
                      <a:srgbClr val="231F20"/>
                    </a:solidFill>
                    <a:latin typeface="方正宋黑简体" panose="03000509000000000000" charset="-122"/>
                    <a:ea typeface="方正宋黑简体" panose="03000509000000000000" charset="-122"/>
                  </a:rPr>
                  <a:t>主要功能：</a:t>
                </a:r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用于</a:t>
                </a:r>
                <a:r>
                  <a:rPr lang="zh-CN" altLang="en-US" sz="1600">
                    <a:solidFill>
                      <a:srgbClr val="231F20"/>
                    </a:solidFill>
                    <a:latin typeface="方正宋黑简体" panose="03000509000000000000" charset="-122"/>
                    <a:ea typeface="方正宋黑简体" panose="03000509000000000000" charset="-122"/>
                  </a:rPr>
                  <a:t>节日装饰</a:t>
                </a:r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、礼品包装、家居美</a:t>
                </a:r>
                <a:endParaRPr lang="zh-CN" altLang="en-US" sz="1600">
                  <a:solidFill>
                    <a:srgbClr val="231F20"/>
                  </a:solidFill>
                  <a:latin typeface="方正书宋简体"/>
                  <a:ea typeface="方正书宋简体"/>
                </a:endParaRPr>
              </a:p>
              <a:p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化等。</a:t>
                </a:r>
                <a:endParaRPr lang="zh-CN" altLang="en-US" sz="1600">
                  <a:solidFill>
                    <a:srgbClr val="231F20"/>
                  </a:solidFill>
                  <a:latin typeface="方正书宋简体"/>
                  <a:ea typeface="方正书宋简体"/>
                </a:endParaRPr>
              </a:p>
              <a:p>
                <a:pPr indent="457200"/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寓意：吉祥、幸福。 </a:t>
                </a:r>
                <a:endParaRPr lang="zh-CN" altLang="en-US" sz="1600">
                  <a:solidFill>
                    <a:srgbClr val="231F20"/>
                  </a:solidFill>
                  <a:latin typeface="方正书宋简体"/>
                  <a:ea typeface="方正书宋简体"/>
                </a:endParaRPr>
              </a:p>
              <a:p>
                <a:r>
                  <a:rPr lang="zh-CN" altLang="en-US" sz="1600" b="1">
                    <a:solidFill>
                      <a:srgbClr val="231F20"/>
                    </a:solidFill>
                    <a:latin typeface="方正宋黑简体" panose="03000509000000000000" charset="-122"/>
                    <a:ea typeface="方正宋黑简体" panose="03000509000000000000" charset="-122"/>
                  </a:rPr>
                  <a:t>主要内容：</a:t>
                </a:r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以纸为材料，通过剪、刻</a:t>
                </a:r>
                <a:r>
                  <a:rPr lang="zh-CN" altLang="en-US" sz="1600" u="sng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等技</a:t>
                </a:r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法，创</a:t>
                </a:r>
                <a:endParaRPr lang="zh-CN" altLang="en-US" sz="1600">
                  <a:solidFill>
                    <a:srgbClr val="231F20"/>
                  </a:solidFill>
                  <a:latin typeface="方正书宋简体"/>
                  <a:ea typeface="方正书宋简体"/>
                </a:endParaRPr>
              </a:p>
              <a:p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作出各种花鸟鱼虫、人物等。</a:t>
                </a:r>
                <a:endParaRPr lang="zh-CN" altLang="en-US" sz="1600">
                  <a:solidFill>
                    <a:srgbClr val="231F20"/>
                  </a:solidFill>
                  <a:latin typeface="方正书宋简体"/>
                  <a:ea typeface="方正书宋简体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1572" y="3742"/>
                <a:ext cx="7163" cy="807"/>
              </a:xfrm>
              <a:prstGeom prst="round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8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案例一</a:t>
                </a:r>
                <a:endPara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2" name="圆角矩形 21"/>
            <p:cNvSpPr/>
            <p:nvPr/>
          </p:nvSpPr>
          <p:spPr>
            <a:xfrm>
              <a:off x="2037" y="8503"/>
              <a:ext cx="7163" cy="807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问题：</a:t>
              </a:r>
              <a:r>
                <a: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                </a:t>
              </a:r>
              <a:endPara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660" y="9271"/>
              <a:ext cx="56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6419215" y="2091055"/>
            <a:ext cx="4667250" cy="3820160"/>
            <a:chOff x="1980" y="3293"/>
            <a:chExt cx="7350" cy="6016"/>
          </a:xfrm>
        </p:grpSpPr>
        <p:grpSp>
          <p:nvGrpSpPr>
            <p:cNvPr id="29" name="组合 28"/>
            <p:cNvGrpSpPr/>
            <p:nvPr/>
          </p:nvGrpSpPr>
          <p:grpSpPr>
            <a:xfrm>
              <a:off x="1980" y="3293"/>
              <a:ext cx="7220" cy="4729"/>
              <a:chOff x="1572" y="3742"/>
              <a:chExt cx="7220" cy="4729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572" y="4551"/>
                <a:ext cx="7220" cy="3920"/>
              </a:xfrm>
              <a:prstGeom prst="rect">
                <a:avLst/>
              </a:prstGeom>
              <a:solidFill>
                <a:srgbClr val="7CC8FF"/>
              </a:solidFill>
              <a:ln>
                <a:solidFill>
                  <a:srgbClr val="7CC8FF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671" y="4699"/>
                <a:ext cx="7065" cy="121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indent="457200" algn="l" fontAlgn="auto">
                  <a:lnSpc>
                    <a:spcPct val="150000"/>
                  </a:lnSpc>
                </a:pPr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小美制作了数字相册，字幕是</a:t>
                </a:r>
                <a:r>
                  <a:rPr lang="en-US" altLang="zh-CN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“</a:t>
                </a:r>
                <a:r>
                  <a:rPr lang="zh-CN" altLang="en-US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在刺绣作品的创作过程中，可以简化工艺流程或模仿他人作品。</a:t>
                </a:r>
                <a:r>
                  <a:rPr lang="en-US" altLang="zh-CN" sz="1600">
                    <a:solidFill>
                      <a:srgbClr val="231F20"/>
                    </a:solidFill>
                    <a:latin typeface="方正书宋简体"/>
                    <a:ea typeface="方正书宋简体"/>
                  </a:rPr>
                  <a:t>”</a:t>
                </a:r>
                <a:endParaRPr lang="en-US" altLang="zh-CN" sz="1600">
                  <a:solidFill>
                    <a:srgbClr val="231F20"/>
                  </a:solidFill>
                  <a:latin typeface="方正书宋简体"/>
                  <a:ea typeface="方正书宋简体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1572" y="3742"/>
                <a:ext cx="7163" cy="807"/>
              </a:xfrm>
              <a:prstGeom prst="round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8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案例二</a:t>
                </a:r>
                <a:endPara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3" name="圆角矩形 32"/>
            <p:cNvSpPr/>
            <p:nvPr/>
          </p:nvSpPr>
          <p:spPr>
            <a:xfrm>
              <a:off x="2037" y="8503"/>
              <a:ext cx="7163" cy="807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问题：</a:t>
              </a:r>
              <a:r>
                <a: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                </a:t>
              </a:r>
              <a:endPara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3660" y="9271"/>
              <a:ext cx="56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5" name="图形"/>
          <p:cNvSpPr txBox="1"/>
          <p:nvPr/>
        </p:nvSpPr>
        <p:spPr>
          <a:xfrm>
            <a:off x="2294255" y="5347335"/>
            <a:ext cx="397319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排版布局混乱、字体不统一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36" name="图形"/>
          <p:cNvSpPr txBox="1"/>
          <p:nvPr/>
        </p:nvSpPr>
        <p:spPr>
          <a:xfrm>
            <a:off x="7486015" y="5372100"/>
            <a:ext cx="397319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标点符号错误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  <p:bldP spid="35" grpId="0"/>
      <p:bldP spid="35" grpId="1"/>
      <p:bldP spid="36" grpId="0"/>
      <p:bldP spid="3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剪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纸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的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造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型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丰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富，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有具象的动植物、人物造型，也有抽象的几何图案。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749425" y="144399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查找以下案例存在的问题，并记录到横线上。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活动二：查一查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358265"/>
            <a:ext cx="625475" cy="6254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257300" y="2091055"/>
            <a:ext cx="4667250" cy="3820160"/>
            <a:chOff x="1980" y="3293"/>
            <a:chExt cx="7350" cy="6016"/>
          </a:xfrm>
        </p:grpSpPr>
        <p:grpSp>
          <p:nvGrpSpPr>
            <p:cNvPr id="27" name="组合 26"/>
            <p:cNvGrpSpPr/>
            <p:nvPr/>
          </p:nvGrpSpPr>
          <p:grpSpPr>
            <a:xfrm>
              <a:off x="1980" y="3293"/>
              <a:ext cx="7350" cy="6017"/>
              <a:chOff x="1980" y="3293"/>
              <a:chExt cx="7350" cy="6017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980" y="3293"/>
                <a:ext cx="7163" cy="807"/>
              </a:xfrm>
              <a:prstGeom prst="round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8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案例三</a:t>
                </a:r>
                <a:endPara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037" y="8503"/>
                <a:ext cx="7163" cy="807"/>
              </a:xfrm>
              <a:prstGeom prst="round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r>
                  <a:rPr lang="zh-CN" altLang="en-US" sz="28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问题：</a:t>
                </a:r>
                <a:r>
                  <a:rPr lang="en-US" altLang="zh-CN" sz="28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                    </a:t>
                </a:r>
                <a:endPara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3660" y="9271"/>
                <a:ext cx="567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309" y="4375"/>
              <a:ext cx="4620" cy="3852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6419215" y="2091055"/>
            <a:ext cx="4667250" cy="3820160"/>
            <a:chOff x="10109" y="3293"/>
            <a:chExt cx="7350" cy="6016"/>
          </a:xfrm>
        </p:grpSpPr>
        <p:grpSp>
          <p:nvGrpSpPr>
            <p:cNvPr id="28" name="组合 27"/>
            <p:cNvGrpSpPr/>
            <p:nvPr/>
          </p:nvGrpSpPr>
          <p:grpSpPr>
            <a:xfrm rot="0">
              <a:off x="10109" y="3293"/>
              <a:ext cx="7350" cy="6017"/>
              <a:chOff x="1980" y="3293"/>
              <a:chExt cx="7350" cy="6017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1980" y="3293"/>
                <a:ext cx="7163" cy="807"/>
              </a:xfrm>
              <a:prstGeom prst="round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8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案例四</a:t>
                </a:r>
                <a:endPara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037" y="8503"/>
                <a:ext cx="7163" cy="807"/>
              </a:xfrm>
              <a:prstGeom prst="round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r>
                  <a:rPr lang="zh-CN" altLang="en-US" sz="28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问题：</a:t>
                </a:r>
                <a:r>
                  <a:rPr lang="en-US" altLang="zh-CN" sz="280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                    </a:t>
                </a:r>
                <a:endPara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3660" y="9271"/>
                <a:ext cx="567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954" y="4483"/>
              <a:ext cx="6061" cy="3429"/>
            </a:xfrm>
            <a:prstGeom prst="rect">
              <a:avLst/>
            </a:prstGeom>
          </p:spPr>
        </p:pic>
      </p:grpSp>
      <p:sp>
        <p:nvSpPr>
          <p:cNvPr id="36" name="图形"/>
          <p:cNvSpPr txBox="1"/>
          <p:nvPr/>
        </p:nvSpPr>
        <p:spPr>
          <a:xfrm>
            <a:off x="7486015" y="5372100"/>
            <a:ext cx="397319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图文重合</a:t>
            </a:r>
            <a:endParaRPr lang="en-US" altLang="zh-CN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35" name="图形"/>
          <p:cNvSpPr txBox="1"/>
          <p:nvPr/>
        </p:nvSpPr>
        <p:spPr>
          <a:xfrm>
            <a:off x="2317115" y="5398770"/>
            <a:ext cx="397319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画面模糊</a:t>
            </a:r>
            <a:endParaRPr lang="en-US" altLang="zh-CN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  <p:bldP spid="35" grpId="0"/>
      <p:bldP spid="35" grpId="1"/>
      <p:bldP spid="36" grpId="0"/>
      <p:bldP spid="3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78105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74470" y="1581150"/>
            <a:ext cx="9606915" cy="632460"/>
            <a:chOff x="2664" y="2650"/>
            <a:chExt cx="15129" cy="996"/>
          </a:xfrm>
        </p:grpSpPr>
        <p:sp>
          <p:nvSpPr>
            <p:cNvPr id="7" name="图形"/>
            <p:cNvSpPr txBox="1"/>
            <p:nvPr/>
          </p:nvSpPr>
          <p:spPr>
            <a:xfrm>
              <a:off x="2885" y="2650"/>
              <a:ext cx="14908" cy="8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457200" algn="just">
                <a:lnSpc>
                  <a:spcPts val="3500"/>
                </a:lnSpc>
                <a:buClrTx/>
                <a:buSzTx/>
                <a:buNone/>
              </a:pPr>
              <a:r>
                <a:rPr lang="zh-CN" sz="28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检查本组的数字宣传作品，记录发现的问题和优化方案。</a:t>
              </a:r>
              <a:endPara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pic>
          <p:nvPicPr>
            <p:cNvPr id="3" name="图片 2" descr="VR射击游戏体验"/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664" y="2662"/>
              <a:ext cx="985" cy="98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931035" y="2211070"/>
            <a:ext cx="2893060" cy="726440"/>
            <a:chOff x="4582" y="8544"/>
            <a:chExt cx="4556" cy="1144"/>
          </a:xfrm>
        </p:grpSpPr>
        <p:pic>
          <p:nvPicPr>
            <p:cNvPr id="13" name="图片 12" descr="时间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582" y="8544"/>
              <a:ext cx="1144" cy="114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012" y="8732"/>
              <a:ext cx="4126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5"/>
            </p:custDataLst>
          </p:nvPr>
        </p:nvGraphicFramePr>
        <p:xfrm>
          <a:off x="1365885" y="3232150"/>
          <a:ext cx="9730105" cy="3023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7860"/>
                <a:gridCol w="6532245"/>
              </a:tblGrid>
              <a:tr h="57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发现问题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优化方案</a:t>
                      </a: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57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图文重合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调整文字和图像的大小、位置</a:t>
                      </a:r>
                      <a:endParaRPr lang="zh-CN" altLang="en-US" sz="28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576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576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请小组展示员上台对本组的作品进行展示，并进行简单评价，由全班同学共同票选出最佳作品。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活动四：评一评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42085" y="1567180"/>
            <a:ext cx="625475" cy="62547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257300" y="3557905"/>
            <a:ext cx="9951085" cy="660400"/>
            <a:chOff x="2014" y="4822"/>
            <a:chExt cx="15671" cy="1040"/>
          </a:xfrm>
        </p:grpSpPr>
        <p:sp>
          <p:nvSpPr>
            <p:cNvPr id="4" name="圆角矩形 3"/>
            <p:cNvSpPr/>
            <p:nvPr/>
          </p:nvSpPr>
          <p:spPr>
            <a:xfrm>
              <a:off x="2014" y="4822"/>
              <a:ext cx="3855" cy="1041"/>
            </a:xfrm>
            <a:prstGeom prst="roundRect">
              <a:avLst/>
            </a:prstGeom>
            <a:solidFill>
              <a:srgbClr val="7CC8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小组展示作品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747" y="4822"/>
              <a:ext cx="2664" cy="1041"/>
            </a:xfrm>
            <a:prstGeom prst="roundRect">
              <a:avLst/>
            </a:prstGeom>
            <a:solidFill>
              <a:srgbClr val="7CC8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小组自评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3831" y="4822"/>
              <a:ext cx="3855" cy="1041"/>
            </a:xfrm>
            <a:prstGeom prst="roundRect">
              <a:avLst/>
            </a:prstGeom>
            <a:solidFill>
              <a:srgbClr val="7CC8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票选优秀作品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0289" y="4822"/>
              <a:ext cx="2664" cy="1041"/>
            </a:xfrm>
            <a:prstGeom prst="roundRect">
              <a:avLst/>
            </a:prstGeom>
            <a:solidFill>
              <a:srgbClr val="7CC8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小组互评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右箭头 22"/>
            <p:cNvSpPr/>
            <p:nvPr/>
          </p:nvSpPr>
          <p:spPr>
            <a:xfrm>
              <a:off x="6003" y="5213"/>
              <a:ext cx="610" cy="390"/>
            </a:xfrm>
            <a:prstGeom prst="rightArrow">
              <a:avLst/>
            </a:prstGeom>
            <a:solidFill>
              <a:srgbClr val="7CC8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右箭头 26"/>
            <p:cNvSpPr/>
            <p:nvPr/>
          </p:nvSpPr>
          <p:spPr>
            <a:xfrm>
              <a:off x="9545" y="5213"/>
              <a:ext cx="610" cy="390"/>
            </a:xfrm>
            <a:prstGeom prst="rightArrow">
              <a:avLst/>
            </a:prstGeom>
            <a:solidFill>
              <a:srgbClr val="7CC8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右箭头 27"/>
            <p:cNvSpPr/>
            <p:nvPr/>
          </p:nvSpPr>
          <p:spPr>
            <a:xfrm>
              <a:off x="13087" y="5213"/>
              <a:ext cx="610" cy="390"/>
            </a:xfrm>
            <a:prstGeom prst="rightArrow">
              <a:avLst/>
            </a:prstGeom>
            <a:solidFill>
              <a:srgbClr val="7CC8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TABLE_ENDDRAG_ORIGIN_RECT" val="740*253"/>
  <p:tag name="TABLE_ENDDRAG_RECT" val="144*235*740*253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TABLE_ENDDRAG_ORIGIN_RECT" val="300*231"/>
  <p:tag name="TABLE_ENDDRAG_RECT" val="144*240*300*231"/>
</p:tagLst>
</file>

<file path=ppt/tags/tag165.xml><?xml version="1.0" encoding="utf-8"?>
<p:tagLst xmlns:p="http://schemas.openxmlformats.org/presentationml/2006/main">
  <p:tag name="TABLE_ENDDRAG_ORIGIN_RECT" val="300*231"/>
  <p:tag name="TABLE_ENDDRAG_RECT" val="513*240*300*231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TABLE_ENDDRAG_ORIGIN_RECT" val="499*187"/>
  <p:tag name="TABLE_ENDDRAG_RECT" val="144*180*499*187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2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TFkMzk3NzJmMTY5ZDI0ZTNlN2M5NGNhMDM3YzM5ZDEifQ==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1437</Words>
  <Application>WPS 演示</Application>
  <PresentationFormat>自定义</PresentationFormat>
  <Paragraphs>262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方正宋黑简体</vt:lpstr>
      <vt:lpstr>方正书宋简体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386</cp:revision>
  <dcterms:created xsi:type="dcterms:W3CDTF">2019-06-19T02:08:00Z</dcterms:created>
  <dcterms:modified xsi:type="dcterms:W3CDTF">2025-02-13T05:28:23Z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SaveFontToCloudKey">
    <vt:lpwstr>212913176_cloud</vt:lpwstr>
  </property>
  <property fmtid="{D5CDD505-2E9C-101B-9397-08002B2CF9AE}" pid="4" name="ICV">
    <vt:lpwstr>B17D92C3408440CCB145D7EE77FFBF55_12</vt:lpwstr>
  </property>
</Properties>
</file>