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Override PartName="/customXml/itemProps167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8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5"/>
  </p:notesMasterIdLst>
  <p:handoutMasterIdLst>
    <p:handoutMasterId r:id="rId16"/>
  </p:handoutMasterIdLst>
  <p:sldIdLst>
    <p:sldId id="409" r:id="rId4"/>
    <p:sldId id="532" r:id="rId5"/>
    <p:sldId id="519" r:id="rId6"/>
    <p:sldId id="533" r:id="rId7"/>
    <p:sldId id="455" r:id="rId8"/>
    <p:sldId id="521" r:id="rId9"/>
    <p:sldId id="534" r:id="rId10"/>
    <p:sldId id="523" r:id="rId11"/>
    <p:sldId id="524" r:id="rId12"/>
    <p:sldId id="486" r:id="rId13"/>
    <p:sldId id="416" r:id="rId14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0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68.xml"/><Relationship Id="rId21" Type="http://schemas.openxmlformats.org/officeDocument/2006/relationships/customXml" Target="../customXml/item1.xml"/><Relationship Id="rId20" Type="http://schemas.openxmlformats.org/officeDocument/2006/relationships/customXmlProps" Target="../customXml/itemProps16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image" Target="../media/image3.png"/><Relationship Id="rId7" Type="http://schemas.openxmlformats.org/officeDocument/2006/relationships/tags" Target="../tags/tag154.xml"/><Relationship Id="rId6" Type="http://schemas.openxmlformats.org/officeDocument/2006/relationships/image" Target="../media/image7.png"/><Relationship Id="rId5" Type="http://schemas.openxmlformats.org/officeDocument/2006/relationships/tags" Target="../tags/tag153.xml"/><Relationship Id="rId4" Type="http://schemas.openxmlformats.org/officeDocument/2006/relationships/image" Target="../media/image2.png"/><Relationship Id="rId3" Type="http://schemas.openxmlformats.org/officeDocument/2006/relationships/tags" Target="../tags/tag152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9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8.png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image" Target="../media/image13.png"/><Relationship Id="rId10" Type="http://schemas.openxmlformats.org/officeDocument/2006/relationships/tags" Target="../tags/tag156.xml"/><Relationship Id="rId1" Type="http://schemas.openxmlformats.org/officeDocument/2006/relationships/tags" Target="../tags/tag15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64.xml"/><Relationship Id="rId7" Type="http://schemas.openxmlformats.org/officeDocument/2006/relationships/image" Target="../media/image7.png"/><Relationship Id="rId6" Type="http://schemas.openxmlformats.org/officeDocument/2006/relationships/tags" Target="../tags/tag163.xml"/><Relationship Id="rId5" Type="http://schemas.openxmlformats.org/officeDocument/2006/relationships/image" Target="../media/image2.png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6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65.xml"/><Relationship Id="rId1" Type="http://schemas.openxmlformats.org/officeDocument/2006/relationships/tags" Target="../tags/tag16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3" Type="http://schemas.openxmlformats.org/officeDocument/2006/relationships/slideLayout" Target="../slideLayouts/slideLayout1.xml"/><Relationship Id="rId62" Type="http://schemas.openxmlformats.org/officeDocument/2006/relationships/tags" Target="../tags/tag93.xml"/><Relationship Id="rId61" Type="http://schemas.openxmlformats.org/officeDocument/2006/relationships/tags" Target="../tags/tag92.xml"/><Relationship Id="rId60" Type="http://schemas.openxmlformats.org/officeDocument/2006/relationships/tags" Target="../tags/tag91.xml"/><Relationship Id="rId6" Type="http://schemas.openxmlformats.org/officeDocument/2006/relationships/image" Target="../media/image7.png"/><Relationship Id="rId59" Type="http://schemas.openxmlformats.org/officeDocument/2006/relationships/tags" Target="../tags/tag90.xml"/><Relationship Id="rId58" Type="http://schemas.openxmlformats.org/officeDocument/2006/relationships/tags" Target="../tags/tag89.xml"/><Relationship Id="rId57" Type="http://schemas.openxmlformats.org/officeDocument/2006/relationships/tags" Target="../tags/tag88.xml"/><Relationship Id="rId56" Type="http://schemas.openxmlformats.org/officeDocument/2006/relationships/tags" Target="../tags/tag87.xml"/><Relationship Id="rId55" Type="http://schemas.openxmlformats.org/officeDocument/2006/relationships/tags" Target="../tags/tag86.xml"/><Relationship Id="rId54" Type="http://schemas.openxmlformats.org/officeDocument/2006/relationships/tags" Target="../tags/tag85.xml"/><Relationship Id="rId53" Type="http://schemas.openxmlformats.org/officeDocument/2006/relationships/tags" Target="../tags/tag84.xml"/><Relationship Id="rId52" Type="http://schemas.openxmlformats.org/officeDocument/2006/relationships/tags" Target="../tags/tag83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3.png"/><Relationship Id="rId7" Type="http://schemas.openxmlformats.org/officeDocument/2006/relationships/tags" Target="../tags/tag97.xml"/><Relationship Id="rId6" Type="http://schemas.openxmlformats.org/officeDocument/2006/relationships/image" Target="../media/image7.png"/><Relationship Id="rId5" Type="http://schemas.openxmlformats.org/officeDocument/2006/relationships/tags" Target="../tags/tag96.xml"/><Relationship Id="rId4" Type="http://schemas.openxmlformats.org/officeDocument/2006/relationships/image" Target="../media/image2.png"/><Relationship Id="rId3" Type="http://schemas.openxmlformats.org/officeDocument/2006/relationships/tags" Target="../tags/tag95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2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image" Target="../media/image13.png"/><Relationship Id="rId10" Type="http://schemas.openxmlformats.org/officeDocument/2006/relationships/tags" Target="../tags/tag99.xml"/><Relationship Id="rId1" Type="http://schemas.openxmlformats.org/officeDocument/2006/relationships/tags" Target="../tags/tag9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18.png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image" Target="../media/image14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6.xml"/><Relationship Id="rId11" Type="http://schemas.openxmlformats.org/officeDocument/2006/relationships/image" Target="../media/image19.png"/><Relationship Id="rId10" Type="http://schemas.microsoft.com/office/2007/relationships/hdphoto" Target="../media/image10.wdp"/><Relationship Id="rId1" Type="http://schemas.openxmlformats.org/officeDocument/2006/relationships/tags" Target="../tags/tag10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image" Target="../media/image3.png"/><Relationship Id="rId5" Type="http://schemas.openxmlformats.org/officeDocument/2006/relationships/tags" Target="../tags/tag109.xml"/><Relationship Id="rId4" Type="http://schemas.openxmlformats.org/officeDocument/2006/relationships/image" Target="../media/image7.png"/><Relationship Id="rId3" Type="http://schemas.openxmlformats.org/officeDocument/2006/relationships/tags" Target="../tags/tag108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4.xml"/><Relationship Id="rId15" Type="http://schemas.openxmlformats.org/officeDocument/2006/relationships/image" Target="../media/image22.png"/><Relationship Id="rId14" Type="http://schemas.openxmlformats.org/officeDocument/2006/relationships/image" Target="../media/image15.png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image" Target="../media/image3.png"/><Relationship Id="rId5" Type="http://schemas.openxmlformats.org/officeDocument/2006/relationships/tags" Target="../tags/tag117.xml"/><Relationship Id="rId4" Type="http://schemas.openxmlformats.org/officeDocument/2006/relationships/image" Target="../media/image7.png"/><Relationship Id="rId3" Type="http://schemas.openxmlformats.org/officeDocument/2006/relationships/tags" Target="../tags/tag116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2.xml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5.xml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hdphoto" Target="../media/image10.wdp"/><Relationship Id="rId8" Type="http://schemas.openxmlformats.org/officeDocument/2006/relationships/image" Target="../media/image9.png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6.xml"/><Relationship Id="rId1" Type="http://schemas.openxmlformats.org/officeDocument/2006/relationships/tags" Target="../tags/tag12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3.png"/><Relationship Id="rId5" Type="http://schemas.openxmlformats.org/officeDocument/2006/relationships/tags" Target="../tags/tag129.xml"/><Relationship Id="rId4" Type="http://schemas.openxmlformats.org/officeDocument/2006/relationships/image" Target="../media/image7.png"/><Relationship Id="rId3" Type="http://schemas.openxmlformats.org/officeDocument/2006/relationships/tags" Target="../tags/tag128.xml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142.xml"/><Relationship Id="rId26" Type="http://schemas.openxmlformats.org/officeDocument/2006/relationships/tags" Target="../tags/tag141.xml"/><Relationship Id="rId25" Type="http://schemas.openxmlformats.org/officeDocument/2006/relationships/tags" Target="../tags/tag140.xml"/><Relationship Id="rId24" Type="http://schemas.openxmlformats.org/officeDocument/2006/relationships/image" Target="../media/image27.jpeg"/><Relationship Id="rId23" Type="http://schemas.openxmlformats.org/officeDocument/2006/relationships/tags" Target="../tags/tag139.xml"/><Relationship Id="rId22" Type="http://schemas.openxmlformats.org/officeDocument/2006/relationships/image" Target="../media/image26.jpeg"/><Relationship Id="rId21" Type="http://schemas.openxmlformats.org/officeDocument/2006/relationships/tags" Target="../tags/tag138.xml"/><Relationship Id="rId20" Type="http://schemas.openxmlformats.org/officeDocument/2006/relationships/image" Target="../media/image25.jpeg"/><Relationship Id="rId2" Type="http://schemas.openxmlformats.org/officeDocument/2006/relationships/image" Target="../media/image1.png"/><Relationship Id="rId19" Type="http://schemas.openxmlformats.org/officeDocument/2006/relationships/tags" Target="../tags/tag137.xml"/><Relationship Id="rId18" Type="http://schemas.openxmlformats.org/officeDocument/2006/relationships/image" Target="../media/image24.jpeg"/><Relationship Id="rId17" Type="http://schemas.openxmlformats.org/officeDocument/2006/relationships/tags" Target="../tags/tag136.xml"/><Relationship Id="rId16" Type="http://schemas.openxmlformats.org/officeDocument/2006/relationships/image" Target="../media/image23.png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image" Target="../media/image3.png"/><Relationship Id="rId5" Type="http://schemas.openxmlformats.org/officeDocument/2006/relationships/tags" Target="../tags/tag145.xml"/><Relationship Id="rId4" Type="http://schemas.openxmlformats.org/officeDocument/2006/relationships/image" Target="../media/image7.png"/><Relationship Id="rId3" Type="http://schemas.openxmlformats.org/officeDocument/2006/relationships/tags" Target="../tags/tag144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0.xml"/><Relationship Id="rId12" Type="http://schemas.openxmlformats.org/officeDocument/2006/relationships/image" Target="../media/image15.png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tags" Target="../tags/tag1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任务一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感悟在线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社会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年级上册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主题四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守护在线安全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4" name="图片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74925" y="1411605"/>
            <a:ext cx="7372350" cy="414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947160" y="1637665"/>
            <a:ext cx="444309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ts val="3700"/>
              </a:lnSpc>
            </a:pPr>
            <a:r>
              <a:rPr lang="zh-CN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主题四</a:t>
            </a:r>
            <a:r>
              <a:rPr lang="en-US" altLang="zh-CN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守护在线安全</a:t>
            </a:r>
            <a:endParaRPr lang="zh-CN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ctr" fontAlgn="auto">
              <a:lnSpc>
                <a:spcPts val="3700"/>
              </a:lnSpc>
            </a:pPr>
            <a:r>
              <a:rPr 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任务一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感悟在线社会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74645" y="3289935"/>
            <a:ext cx="6906895" cy="151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3700"/>
              </a:lnSpc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了解在线社会带来的便利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理解数字经济带来的积极作用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知道不同支付方式存在的安全风险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38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39"/>
            </p:custDataLst>
          </p:nvPr>
        </p:nvSpPr>
        <p:spPr>
          <a:xfrm>
            <a:off x="321183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0"/>
            </p:custDataLst>
          </p:nvPr>
        </p:nvSpPr>
        <p:spPr>
          <a:xfrm>
            <a:off x="4276725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1"/>
            </p:custDataLst>
          </p:nvPr>
        </p:nvSpPr>
        <p:spPr>
          <a:xfrm>
            <a:off x="4209415" y="4719320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337560" y="4025265"/>
            <a:ext cx="1841500" cy="2331720"/>
            <a:chOff x="6794" y="6339"/>
            <a:chExt cx="2900" cy="3672"/>
          </a:xfrm>
        </p:grpSpPr>
        <p:sp>
          <p:nvSpPr>
            <p:cNvPr id="4" name="图形"/>
            <p:cNvSpPr/>
            <p:nvPr>
              <p:custDataLst>
                <p:tags r:id="rId42"/>
              </p:custDataLst>
            </p:nvPr>
          </p:nvSpPr>
          <p:spPr>
            <a:xfrm>
              <a:off x="6794" y="6339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3"/>
              </p:custDataLst>
            </p:nvPr>
          </p:nvSpPr>
          <p:spPr>
            <a:xfrm>
              <a:off x="7926" y="6711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06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9" name="图形"/>
            <p:cNvSpPr txBox="1"/>
            <p:nvPr>
              <p:custDataLst>
                <p:tags r:id="rId44"/>
              </p:custDataLst>
            </p:nvPr>
          </p:nvSpPr>
          <p:spPr>
            <a:xfrm>
              <a:off x="6976" y="8510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五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6" name="图形"/>
            <p:cNvSpPr txBox="1"/>
            <p:nvPr>
              <p:custDataLst>
                <p:tags r:id="rId45"/>
              </p:custDataLst>
            </p:nvPr>
          </p:nvSpPr>
          <p:spPr>
            <a:xfrm>
              <a:off x="7062" y="7311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SIX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22" name="图形"/>
          <p:cNvSpPr/>
          <p:nvPr>
            <p:custDataLst>
              <p:tags r:id="rId46"/>
            </p:custDataLst>
          </p:nvPr>
        </p:nvSpPr>
        <p:spPr>
          <a:xfrm>
            <a:off x="209423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54125" y="4025265"/>
            <a:ext cx="1841500" cy="2331720"/>
            <a:chOff x="3398" y="6212"/>
            <a:chExt cx="2900" cy="3672"/>
          </a:xfrm>
        </p:grpSpPr>
        <p:sp>
          <p:nvSpPr>
            <p:cNvPr id="15" name="图形"/>
            <p:cNvSpPr/>
            <p:nvPr>
              <p:custDataLst>
                <p:tags r:id="rId47"/>
              </p:custDataLst>
            </p:nvPr>
          </p:nvSpPr>
          <p:spPr>
            <a:xfrm>
              <a:off x="3398" y="6212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8" name="图形"/>
            <p:cNvSpPr txBox="1"/>
            <p:nvPr>
              <p:custDataLst>
                <p:tags r:id="rId48"/>
              </p:custDataLst>
            </p:nvPr>
          </p:nvSpPr>
          <p:spPr>
            <a:xfrm>
              <a:off x="4530" y="6584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05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 txBox="1"/>
            <p:nvPr>
              <p:custDataLst>
                <p:tags r:id="rId49"/>
              </p:custDataLst>
            </p:nvPr>
          </p:nvSpPr>
          <p:spPr>
            <a:xfrm>
              <a:off x="3580" y="8383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四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7" name="图形"/>
            <p:cNvSpPr txBox="1"/>
            <p:nvPr>
              <p:custDataLst>
                <p:tags r:id="rId50"/>
              </p:custDataLst>
            </p:nvPr>
          </p:nvSpPr>
          <p:spPr>
            <a:xfrm>
              <a:off x="3592" y="7195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FIVE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13" name="图形"/>
          <p:cNvSpPr/>
          <p:nvPr>
            <p:custDataLst>
              <p:tags r:id="rId51"/>
            </p:custDataLst>
          </p:nvPr>
        </p:nvSpPr>
        <p:spPr>
          <a:xfrm>
            <a:off x="6361430" y="631126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4" name="图形"/>
          <p:cNvSpPr/>
          <p:nvPr>
            <p:custDataLst>
              <p:tags r:id="rId52"/>
            </p:custDataLst>
          </p:nvPr>
        </p:nvSpPr>
        <p:spPr>
          <a:xfrm>
            <a:off x="6294120" y="474408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455347" y="4025265"/>
            <a:ext cx="1861758" cy="2332355"/>
            <a:chOff x="10045" y="6339"/>
            <a:chExt cx="2932" cy="3673"/>
          </a:xfrm>
        </p:grpSpPr>
        <p:sp>
          <p:nvSpPr>
            <p:cNvPr id="7" name="图形"/>
            <p:cNvSpPr/>
            <p:nvPr>
              <p:custDataLst>
                <p:tags r:id="rId53"/>
              </p:custDataLst>
            </p:nvPr>
          </p:nvSpPr>
          <p:spPr>
            <a:xfrm>
              <a:off x="10077" y="6339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" name="图形"/>
            <p:cNvSpPr txBox="1"/>
            <p:nvPr>
              <p:custDataLst>
                <p:tags r:id="rId54"/>
              </p:custDataLst>
            </p:nvPr>
          </p:nvSpPr>
          <p:spPr>
            <a:xfrm>
              <a:off x="11209" y="6750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07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0" name="图形"/>
            <p:cNvSpPr txBox="1"/>
            <p:nvPr>
              <p:custDataLst>
                <p:tags r:id="rId55"/>
              </p:custDataLst>
            </p:nvPr>
          </p:nvSpPr>
          <p:spPr>
            <a:xfrm>
              <a:off x="10259" y="8549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六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9" name="图形"/>
            <p:cNvSpPr txBox="1"/>
            <p:nvPr>
              <p:custDataLst>
                <p:tags r:id="rId56"/>
              </p:custDataLst>
            </p:nvPr>
          </p:nvSpPr>
          <p:spPr>
            <a:xfrm>
              <a:off x="10045" y="7350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SEVEN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37" name="图形"/>
          <p:cNvSpPr/>
          <p:nvPr>
            <p:custDataLst>
              <p:tags r:id="rId57"/>
            </p:custDataLst>
          </p:nvPr>
        </p:nvSpPr>
        <p:spPr>
          <a:xfrm>
            <a:off x="8440420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472107" y="4025265"/>
            <a:ext cx="1861758" cy="2332355"/>
            <a:chOff x="13319" y="6339"/>
            <a:chExt cx="2932" cy="3673"/>
          </a:xfrm>
        </p:grpSpPr>
        <p:sp>
          <p:nvSpPr>
            <p:cNvPr id="30" name="图形"/>
            <p:cNvSpPr/>
            <p:nvPr>
              <p:custDataLst>
                <p:tags r:id="rId58"/>
              </p:custDataLst>
            </p:nvPr>
          </p:nvSpPr>
          <p:spPr>
            <a:xfrm>
              <a:off x="13351" y="6339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5" name="图形"/>
            <p:cNvSpPr txBox="1"/>
            <p:nvPr>
              <p:custDataLst>
                <p:tags r:id="rId59"/>
              </p:custDataLst>
            </p:nvPr>
          </p:nvSpPr>
          <p:spPr>
            <a:xfrm>
              <a:off x="14483" y="6711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08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6" name="图形"/>
            <p:cNvSpPr txBox="1"/>
            <p:nvPr>
              <p:custDataLst>
                <p:tags r:id="rId60"/>
              </p:custDataLst>
            </p:nvPr>
          </p:nvSpPr>
          <p:spPr>
            <a:xfrm>
              <a:off x="13579" y="8549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课堂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小结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0" name="图形"/>
            <p:cNvSpPr txBox="1"/>
            <p:nvPr>
              <p:custDataLst>
                <p:tags r:id="rId61"/>
              </p:custDataLst>
            </p:nvPr>
          </p:nvSpPr>
          <p:spPr>
            <a:xfrm>
              <a:off x="13319" y="7311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EIGHT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</p:spTree>
    <p:custDataLst>
      <p:tags r:id="rId6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401310" y="1972310"/>
            <a:ext cx="5238750" cy="1927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出发前，壮壮在爸爸的指导下完成了在线购买车票、在线预订酒店、在线预约景点门票等，提前规划好了大部分行程。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3845" y="3192673"/>
            <a:ext cx="3590485" cy="1500994"/>
            <a:chOff x="2421" y="3027"/>
            <a:chExt cx="8648" cy="4799"/>
          </a:xfrm>
        </p:grpSpPr>
        <p:sp>
          <p:nvSpPr>
            <p:cNvPr id="9" name="图形"/>
            <p:cNvSpPr txBox="1"/>
            <p:nvPr/>
          </p:nvSpPr>
          <p:spPr>
            <a:xfrm>
              <a:off x="3652" y="3807"/>
              <a:ext cx="6069" cy="295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在线服务真便利！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180000">
              <a:off x="2421" y="3027"/>
              <a:ext cx="8648" cy="4799"/>
            </a:xfrm>
            <a:prstGeom prst="cloudCallout">
              <a:avLst>
                <a:gd name="adj1" fmla="val -29508"/>
                <a:gd name="adj2" fmla="val 74701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90017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1205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273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活动一：议一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33745" y="398780"/>
            <a:ext cx="2893060" cy="726440"/>
            <a:chOff x="4582" y="8544"/>
            <a:chExt cx="4556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605280" y="1406525"/>
            <a:ext cx="898080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和小伙伴们议一议：</a:t>
            </a:r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在线服务给我们的生活带来了哪些便利？</a:t>
            </a:r>
            <a:endParaRPr lang="zh-CN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5570" y="3256280"/>
            <a:ext cx="5588000" cy="3601085"/>
            <a:chOff x="182" y="5128"/>
            <a:chExt cx="8800" cy="5671"/>
          </a:xfrm>
        </p:grpSpPr>
        <p:sp>
          <p:nvSpPr>
            <p:cNvPr id="33" name="椭圆形标注 32"/>
            <p:cNvSpPr/>
            <p:nvPr/>
          </p:nvSpPr>
          <p:spPr>
            <a:xfrm>
              <a:off x="2424" y="5128"/>
              <a:ext cx="6559" cy="4160"/>
            </a:xfrm>
            <a:prstGeom prst="wedgeEllipseCallout">
              <a:avLst>
                <a:gd name="adj1" fmla="val -50068"/>
                <a:gd name="adj2" fmla="val 3524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   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pic>
          <p:nvPicPr>
            <p:cNvPr id="5" name="图片 4" descr="小学壮壮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100000" l="8811" r="98975">
                          <a14:foregroundMark x1="30738" y1="65273" x2="30738" y2="65273"/>
                          <a14:foregroundMark x1="31557" y1="49818" x2="31557" y2="49818"/>
                          <a14:foregroundMark x1="30738" y1="53818" x2="30738" y2="53818"/>
                          <a14:foregroundMark x1="45287" y1="51818" x2="45287" y2="51818"/>
                          <a14:foregroundMark x1="67828" y1="62727" x2="67828" y2="62727"/>
                          <a14:foregroundMark x1="77664" y1="62364" x2="77664" y2="62364"/>
                          <a14:foregroundMark x1="46311" y1="66000" x2="46311" y2="66000"/>
                          <a14:foregroundMark x1="63115" y1="65636" x2="63115" y2="65636"/>
                          <a14:foregroundMark x1="41803" y1="41636" x2="41803" y2="41636"/>
                          <a14:foregroundMark x1="62705" y1="63818" x2="62705" y2="63818"/>
                          <a14:foregroundMark x1="66393" y1="69091" x2="66393" y2="69091"/>
                          <a14:foregroundMark x1="51025" y1="61455" x2="51025" y2="61455"/>
                          <a14:foregroundMark x1="92213" y1="51091" x2="92213" y2="51091"/>
                          <a14:foregroundMark x1="96107" y1="48909" x2="96107" y2="48909"/>
                          <a14:foregroundMark x1="13525" y1="77273" x2="13525" y2="77273"/>
                          <a14:foregroundMark x1="15779" y1="72182" x2="15779" y2="72182"/>
                          <a14:foregroundMark x1="15779" y1="73091" x2="15779" y2="73091"/>
                          <a14:foregroundMark x1="15369" y1="79818" x2="15369" y2="79818"/>
                          <a14:foregroundMark x1="20902" y1="80727" x2="20902" y2="80727"/>
                          <a14:foregroundMark x1="32992" y1="78182" x2="32992" y2="78182"/>
                          <a14:foregroundMark x1="16393" y1="82000" x2="16393" y2="82000"/>
                          <a14:foregroundMark x1="16393" y1="82000" x2="16393" y2="82000"/>
                          <a14:foregroundMark x1="12910" y1="74364" x2="12910" y2="74364"/>
                          <a14:foregroundMark x1="16189" y1="85273" x2="16189" y2="85273"/>
                          <a14:foregroundMark x1="18443" y1="93818" x2="18443" y2="93818"/>
                          <a14:foregroundMark x1="27254" y1="94909" x2="27254" y2="94909"/>
                          <a14:backgroundMark x1="70082" y1="7455" x2="70082" y2="7455"/>
                          <a14:backgroundMark x1="67418" y1="37636" x2="67418" y2="376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2" y="6901"/>
              <a:ext cx="3458" cy="3899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5610" y="6073"/>
              <a:ext cx="2867" cy="2628"/>
              <a:chOff x="513" y="7535"/>
              <a:chExt cx="3267" cy="2995"/>
            </a:xfrm>
          </p:grpSpPr>
          <p:pic>
            <p:nvPicPr>
              <p:cNvPr id="15" name="图片 14" descr="图3副本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13" y="7535"/>
                <a:ext cx="3267" cy="2478"/>
              </a:xfrm>
              <a:prstGeom prst="rect">
                <a:avLst/>
              </a:prstGeom>
            </p:spPr>
          </p:pic>
          <p:sp>
            <p:nvSpPr>
              <p:cNvPr id="28" name="文本框 27"/>
              <p:cNvSpPr txBox="1"/>
              <p:nvPr/>
            </p:nvSpPr>
            <p:spPr>
              <a:xfrm>
                <a:off x="890" y="9925"/>
                <a:ext cx="2600" cy="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/>
                  <a:t>在线办理证件</a:t>
                </a:r>
                <a:endParaRPr lang="zh-CN" altLang="en-US" sz="1600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2765" y="5919"/>
              <a:ext cx="3291" cy="261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l"/>
              <a:r>
                <a:rPr 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  </a:t>
              </a:r>
              <a:r>
                <a:rPr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在线办理证件可以不受时间和空间的限制。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22390" y="3379470"/>
            <a:ext cx="5769610" cy="3644900"/>
            <a:chOff x="10114" y="5322"/>
            <a:chExt cx="9086" cy="574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497" b="93881" l="7523" r="89725">
                          <a14:foregroundMark x1="42569" y1="50350" x2="42569" y2="50350"/>
                          <a14:foregroundMark x1="50642" y1="47902" x2="50642" y2="47902"/>
                          <a14:backgroundMark x1="64220" y1="19056" x2="64220" y2="190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664" y="7350"/>
              <a:ext cx="3536" cy="3713"/>
            </a:xfrm>
            <a:prstGeom prst="rect">
              <a:avLst/>
            </a:prstGeom>
          </p:spPr>
        </p:pic>
        <p:sp>
          <p:nvSpPr>
            <p:cNvPr id="34" name="椭圆形标注 33"/>
            <p:cNvSpPr/>
            <p:nvPr/>
          </p:nvSpPr>
          <p:spPr>
            <a:xfrm>
              <a:off x="10114" y="5322"/>
              <a:ext cx="6346" cy="4310"/>
            </a:xfrm>
            <a:prstGeom prst="wedgeEllipseCallout">
              <a:avLst>
                <a:gd name="adj1" fmla="val 55177"/>
                <a:gd name="adj2" fmla="val 43082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en-US" altLang="zh-CN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   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119" y="6115"/>
              <a:ext cx="3098" cy="253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l"/>
              <a:r>
                <a:rPr lang="en-US" altLang="zh-CN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   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在线预约点餐很方便，不需要提前排队。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0995" y="5375"/>
              <a:ext cx="2475" cy="3821"/>
              <a:chOff x="18515" y="12556"/>
              <a:chExt cx="3464" cy="5345"/>
            </a:xfrm>
          </p:grpSpPr>
          <p:pic>
            <p:nvPicPr>
              <p:cNvPr id="27" name="图片 26" descr="图2副本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15" y="12556"/>
                <a:ext cx="3332" cy="5183"/>
              </a:xfrm>
              <a:prstGeom prst="rect">
                <a:avLst/>
              </a:prstGeom>
            </p:spPr>
          </p:pic>
          <p:sp>
            <p:nvSpPr>
              <p:cNvPr id="30" name="文本框 29"/>
              <p:cNvSpPr txBox="1"/>
              <p:nvPr/>
            </p:nvSpPr>
            <p:spPr>
              <a:xfrm>
                <a:off x="18590" y="17158"/>
                <a:ext cx="3389" cy="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/>
                  <a:t>在线预约点餐</a:t>
                </a:r>
                <a:endParaRPr lang="zh-CN" altLang="en-US" sz="1600"/>
              </a:p>
            </p:txBody>
          </p:sp>
        </p:grp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285750" y="3419475"/>
            <a:ext cx="3738880" cy="2836545"/>
          </a:xfrm>
          <a:prstGeom prst="cloudCallout">
            <a:avLst>
              <a:gd name="adj1" fmla="val -38110"/>
              <a:gd name="adj2" fmla="val 5606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336165" y="1880235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生活中还有哪些在线服务的例子，将它们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填写在手册上。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450465" y="1678940"/>
            <a:ext cx="625475" cy="6254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756275" y="609600"/>
            <a:ext cx="2893060" cy="726440"/>
            <a:chOff x="4582" y="8544"/>
            <a:chExt cx="4556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pic>
        <p:nvPicPr>
          <p:cNvPr id="15" name="1BCC2C28-871D-48CB-8BE0-2867F7803ADB-1" descr="导图1(1)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30675" y="3083560"/>
            <a:ext cx="6181090" cy="22771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3575" y="3849370"/>
            <a:ext cx="2981325" cy="1886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日常生活中的在线购物、在线支付等便捷服务，使我们逐渐适应了数字经济带来的变化。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78105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30987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312545" y="1814195"/>
            <a:ext cx="965200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与同伴一起讨论数字经济带来的积极影响，回答以下问题。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61440" y="1728470"/>
            <a:ext cx="625475" cy="6254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43430" y="2797175"/>
            <a:ext cx="8251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1. 你认为网络购物给我们的生活带来了怎样的影响？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3430" y="3572510"/>
            <a:ext cx="8251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. 你认为直播销售农产品给农民带来了哪些改变？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43430" y="4347845"/>
            <a:ext cx="8251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. 你认为移动支付给生活带来了哪些便利？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1205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273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32780" y="386080"/>
            <a:ext cx="2893060" cy="726440"/>
            <a:chOff x="4582" y="8544"/>
            <a:chExt cx="4556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701165" y="1329690"/>
            <a:ext cx="878903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在书上填写</a:t>
            </a:r>
            <a:r>
              <a:rPr lang="zh-CN" sz="4800" b="1">
                <a:latin typeface="楷体" panose="02010609060101010101" charset="-122"/>
                <a:ea typeface="楷体" panose="02010609060101010101" charset="-122"/>
              </a:rPr>
              <a:t>数字经济的其他应用场景。</a:t>
            </a:r>
            <a:endParaRPr lang="zh-CN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3361286"/>
            <a:ext cx="5824499" cy="3496714"/>
            <a:chOff x="139" y="3436"/>
            <a:chExt cx="9172" cy="5507"/>
          </a:xfrm>
        </p:grpSpPr>
        <p:pic>
          <p:nvPicPr>
            <p:cNvPr id="5" name="图片 4" descr="小学壮壮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100000" l="8811" r="98975">
                          <a14:foregroundMark x1="30738" y1="65273" x2="30738" y2="65273"/>
                          <a14:foregroundMark x1="31557" y1="49818" x2="31557" y2="49818"/>
                          <a14:foregroundMark x1="30738" y1="53818" x2="30738" y2="53818"/>
                          <a14:foregroundMark x1="45287" y1="51818" x2="45287" y2="51818"/>
                          <a14:foregroundMark x1="67828" y1="62727" x2="67828" y2="62727"/>
                          <a14:foregroundMark x1="77664" y1="62364" x2="77664" y2="62364"/>
                          <a14:foregroundMark x1="46311" y1="66000" x2="46311" y2="66000"/>
                          <a14:foregroundMark x1="63115" y1="65636" x2="63115" y2="65636"/>
                          <a14:foregroundMark x1="41803" y1="41636" x2="41803" y2="41636"/>
                          <a14:foregroundMark x1="62705" y1="63818" x2="62705" y2="63818"/>
                          <a14:foregroundMark x1="66393" y1="69091" x2="66393" y2="69091"/>
                          <a14:foregroundMark x1="51025" y1="61455" x2="51025" y2="61455"/>
                          <a14:foregroundMark x1="92213" y1="51091" x2="92213" y2="51091"/>
                          <a14:foregroundMark x1="96107" y1="48909" x2="96107" y2="48909"/>
                          <a14:foregroundMark x1="13525" y1="77273" x2="13525" y2="77273"/>
                          <a14:foregroundMark x1="15779" y1="72182" x2="15779" y2="72182"/>
                          <a14:foregroundMark x1="15779" y1="73091" x2="15779" y2="73091"/>
                          <a14:foregroundMark x1="15369" y1="79818" x2="15369" y2="79818"/>
                          <a14:foregroundMark x1="20902" y1="80727" x2="20902" y2="80727"/>
                          <a14:foregroundMark x1="32992" y1="78182" x2="32992" y2="78182"/>
                          <a14:foregroundMark x1="16393" y1="82000" x2="16393" y2="82000"/>
                          <a14:foregroundMark x1="16393" y1="82000" x2="16393" y2="82000"/>
                          <a14:foregroundMark x1="12910" y1="74364" x2="12910" y2="74364"/>
                          <a14:foregroundMark x1="16189" y1="85273" x2="16189" y2="85273"/>
                          <a14:foregroundMark x1="18443" y1="93818" x2="18443" y2="93818"/>
                          <a14:foregroundMark x1="27254" y1="94909" x2="27254" y2="94909"/>
                          <a14:backgroundMark x1="70082" y1="7455" x2="70082" y2="7455"/>
                          <a14:backgroundMark x1="67418" y1="37636" x2="67418" y2="376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9" y="5361"/>
              <a:ext cx="3177" cy="3582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2008" y="3436"/>
              <a:ext cx="7303" cy="4234"/>
              <a:chOff x="1694" y="4634"/>
              <a:chExt cx="8714" cy="6699"/>
            </a:xfrm>
          </p:grpSpPr>
          <p:sp>
            <p:nvSpPr>
              <p:cNvPr id="8" name="图形"/>
              <p:cNvSpPr txBox="1"/>
              <p:nvPr/>
            </p:nvSpPr>
            <p:spPr>
              <a:xfrm>
                <a:off x="2864" y="5323"/>
                <a:ext cx="6514" cy="4536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pPr indent="457200" algn="just" fontAlgn="auto">
                  <a:lnSpc>
                    <a:spcPts val="3580"/>
                  </a:lnSpc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  </a:t>
                </a:r>
                <a:r>
                  <a:rPr lang="zh-CN" altLang="en-US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我搜索到智慧安防系统通过视频监控、人脸识别、行为分析等技术手段，提高了城市的安全防范能力。</a:t>
                </a:r>
                <a:endPara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endParaRPr>
              </a:p>
            </p:txBody>
          </p:sp>
          <p:sp>
            <p:nvSpPr>
              <p:cNvPr id="11" name="云形标注 10"/>
              <p:cNvSpPr/>
              <p:nvPr/>
            </p:nvSpPr>
            <p:spPr>
              <a:xfrm rot="720000">
                <a:off x="1694" y="4634"/>
                <a:ext cx="8714" cy="6699"/>
              </a:xfrm>
              <a:prstGeom prst="cloudCallout">
                <a:avLst>
                  <a:gd name="adj1" fmla="val -27787"/>
                  <a:gd name="adj2" fmla="val 59651"/>
                </a:avLst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970592" y="3272188"/>
            <a:ext cx="5221408" cy="3728687"/>
            <a:chOff x="6837" y="-1327"/>
            <a:chExt cx="8223" cy="5872"/>
          </a:xfrm>
        </p:grpSpPr>
        <p:grpSp>
          <p:nvGrpSpPr>
            <p:cNvPr id="19" name="组合 18"/>
            <p:cNvGrpSpPr/>
            <p:nvPr/>
          </p:nvGrpSpPr>
          <p:grpSpPr>
            <a:xfrm>
              <a:off x="6837" y="-1327"/>
              <a:ext cx="6368" cy="4314"/>
              <a:chOff x="3516" y="-5846"/>
              <a:chExt cx="7598" cy="6826"/>
            </a:xfrm>
          </p:grpSpPr>
          <p:sp>
            <p:nvSpPr>
              <p:cNvPr id="21" name="图形"/>
              <p:cNvSpPr txBox="1"/>
              <p:nvPr/>
            </p:nvSpPr>
            <p:spPr>
              <a:xfrm>
                <a:off x="4251" y="-4935"/>
                <a:ext cx="6256" cy="4536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pPr indent="457200" algn="just" fontAlgn="auto">
                  <a:lnSpc>
                    <a:spcPts val="3580"/>
                  </a:lnSpc>
                </a:pPr>
                <a:r>
                  <a:rPr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Times New Roman" panose="02020603050405020304"/>
                  </a:rPr>
                  <a:t>我搜索到生产场景里，智能制造提高了生产的效率和产品的品质。智能仓库系统实现了货物的自动化识别和分拣。</a:t>
                </a:r>
                <a:endParaRPr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endParaRPr>
              </a:p>
            </p:txBody>
          </p:sp>
          <p:sp>
            <p:nvSpPr>
              <p:cNvPr id="22" name="云形标注 21"/>
              <p:cNvSpPr/>
              <p:nvPr/>
            </p:nvSpPr>
            <p:spPr>
              <a:xfrm>
                <a:off x="3516" y="-5846"/>
                <a:ext cx="7598" cy="6826"/>
              </a:xfrm>
              <a:prstGeom prst="cloudCallout">
                <a:avLst>
                  <a:gd name="adj1" fmla="val 47039"/>
                  <a:gd name="adj2" fmla="val 46152"/>
                </a:avLst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497" b="93881" l="7523" r="89725">
                          <a14:foregroundMark x1="42569" y1="50350" x2="42569" y2="50350"/>
                          <a14:foregroundMark x1="50642" y1="47902" x2="50642" y2="47902"/>
                          <a14:backgroundMark x1="64220" y1="19056" x2="64220" y2="190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802" y="1125"/>
              <a:ext cx="3258" cy="3420"/>
            </a:xfrm>
            <a:prstGeom prst="rect">
              <a:avLst/>
            </a:prstGeom>
          </p:spPr>
        </p:pic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768475" y="1644650"/>
            <a:ext cx="9117330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壮壮和家人在旅行途中，使用了各种不同的支付方式。请判断下列哪些属于在线支付方式，在□里画“√”。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活动五：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选一选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31035" y="1423670"/>
            <a:ext cx="625475" cy="625475"/>
          </a:xfrm>
          <a:prstGeom prst="rect">
            <a:avLst/>
          </a:prstGeom>
        </p:spPr>
      </p:pic>
      <p:grpSp>
        <p:nvGrpSpPr>
          <p:cNvPr id="20" name="组合 19"/>
          <p:cNvGrpSpPr/>
          <p:nvPr>
            <p:custDataLst>
              <p:tags r:id="rId14"/>
            </p:custDataLst>
          </p:nvPr>
        </p:nvGrpSpPr>
        <p:grpSpPr>
          <a:xfrm>
            <a:off x="3843020" y="2700020"/>
            <a:ext cx="4773295" cy="3395345"/>
            <a:chOff x="6052" y="4565"/>
            <a:chExt cx="7326" cy="5154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clrChange>
                <a:clrFrom>
                  <a:srgbClr val="FBE3ED">
                    <a:alpha val="100000"/>
                  </a:srgbClr>
                </a:clrFrom>
                <a:clrTo>
                  <a:srgbClr val="FBE3E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52" y="4565"/>
              <a:ext cx="7326" cy="5154"/>
            </a:xfrm>
            <a:prstGeom prst="rect">
              <a:avLst/>
            </a:prstGeom>
          </p:spPr>
        </p:pic>
        <p:pic>
          <p:nvPicPr>
            <p:cNvPr id="13" name="图片 12" descr="图7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6052" y="4565"/>
              <a:ext cx="3025" cy="2022"/>
            </a:xfrm>
            <a:prstGeom prst="rect">
              <a:avLst/>
            </a:prstGeom>
          </p:spPr>
        </p:pic>
        <p:pic>
          <p:nvPicPr>
            <p:cNvPr id="15" name="图片 14" descr="图10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6052" y="7360"/>
              <a:ext cx="2990" cy="1989"/>
            </a:xfrm>
            <a:prstGeom prst="rect">
              <a:avLst/>
            </a:prstGeom>
          </p:spPr>
        </p:pic>
        <p:pic>
          <p:nvPicPr>
            <p:cNvPr id="18" name="图片 17" descr="图11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10266" y="7360"/>
              <a:ext cx="3112" cy="2046"/>
            </a:xfrm>
            <a:prstGeom prst="rect">
              <a:avLst/>
            </a:prstGeom>
          </p:spPr>
        </p:pic>
        <p:pic>
          <p:nvPicPr>
            <p:cNvPr id="19" name="图片 18" descr="图8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/>
            <a:srcRect r="10959"/>
            <a:stretch>
              <a:fillRect/>
            </a:stretch>
          </p:blipFill>
          <p:spPr>
            <a:xfrm>
              <a:off x="10266" y="4565"/>
              <a:ext cx="3112" cy="202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>
            <p:custDataLst>
              <p:tags r:id="rId25"/>
            </p:custDataLst>
          </p:nvPr>
        </p:nvSpPr>
        <p:spPr>
          <a:xfrm>
            <a:off x="4255770" y="5791835"/>
            <a:ext cx="431800" cy="464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>
            <p:custDataLst>
              <p:tags r:id="rId26"/>
            </p:custDataLst>
          </p:nvPr>
        </p:nvSpPr>
        <p:spPr>
          <a:xfrm>
            <a:off x="7113905" y="5800090"/>
            <a:ext cx="431800" cy="464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4" grpId="0"/>
      <p:bldP spid="4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活动六：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065655" y="2108200"/>
            <a:ext cx="820610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你认为以上在线支付方式安全吗？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我们该如何防范在线支付的安全隐患？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把你的想法写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在手册上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56275" y="609600"/>
            <a:ext cx="2893060" cy="726440"/>
            <a:chOff x="4582" y="8544"/>
            <a:chExt cx="4556" cy="1144"/>
          </a:xfrm>
        </p:grpSpPr>
        <p:pic>
          <p:nvPicPr>
            <p:cNvPr id="4" name="图片 3" descr="时间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0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35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36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37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38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39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41.xml><?xml version="1.0" encoding="utf-8"?>
<p:tagLst xmlns:p="http://schemas.openxmlformats.org/presentationml/2006/main">
  <p:tag name="KSO_WM_DIAGRAM_VIRTUALLY_FRAME" val="{&quot;height&quot;:280.65,&quot;left&quot;:302.6,&quot;top&quot;:212.6,&quot;width&quot;:375.85}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8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TFkMzk3NzJmMTY5ZDI0ZTNlN2M5NGNhMDM3YzM5ZDE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1BCC2C28-871D-48CB-8BE0-2867F7803ADB-1">
      <extobjdata type="1BCC2C28-871D-48CB-8BE0-2867F7803ADB" data="ewoJIkZpbGVDb250ZW50IiA6ICJVRXNEQkJRQUFBQUlBSkNJUmxxV3IzTkRvQUVBQU84REFBQU1BQUFBWkc5amRXMWxiblF1ZUcxc2ZWUHZiNEl3RVAyK1pQOEQ0VHRhRVpBNDNHSWt1aVg3bGVqbTV3SW5kRUpMYXRrMHkvNzN0WFU2clc2UUVMajM3dTcxM2hIZHJLdlNlZ2UrSW93TzdFNEwyUmJRbEdXRTVnUDdaVFoyUXZ2bSt2SWlpbG5hVkVDRjlicm5vbGJZOG0xTElyOHhYVUJHSmczSkJ2WW45aklJdk5SMUFrZ0N4d09Nbk1STlBHZUIvU3p0Qmk3NFNmaGx5L3FXdktKbnptcmdnc0RxSjZLancwYXdlN3hoamV3dE85anRRM0JHS2lnSmhUbkpSS0Z4aE5BeFpZVExVaWIvV1dKYXNJOEpaMDM5aUNzNGc4YzFPUk1kcG9LOHd4M05ZSzFRbytjMDVRQjBMOHIxZzdPRVd5QjVzZFhrZVFianVjUml3WGlsMEE5Q2o4RUhhZEJpOHk5bHhBRUx5SDZzMlk1R0czYktZbHpCdzZ3aWxLd0VWNEd6dFdMNTBNZEJydThnMTBHQjFlbjFrZGZ2dW9aMm5NTktNV3Y1WWlqSHRSUnZ6RGxxbjFnZlRUQVY0cWtXVXZ4aC9wenhaWXczT3Y5cWQ2TXJaSFo1WTN4RzBxWGlkUTJNMEYvTXRFVmdMbmJITkxDeG1rN3hCNmdUMVRMcStZU2h1WVRiNUIzQjd3VW00WVVTY2JqRWhnRUZwamxvNWNmTm8vYnBuT1RwK1hKYUFBakZpdHE3WDFkK2ZBTlFTd01FRkFBQUFBZ0F0RjRoV3R1dWVnbm9Ed0FBTkJJQUFBZ0FBQUJ0YlM1aWEybDNhVFdYaFhieUROZHRjWmNDTGU0UmdoTUNJWUZBQ080bE9CU3BRZ3N0VXFINnZMMzF2OTg0NDl6Q0hIdXZOZGVWQ2ZaNzdNeDUxckg1dUYrZmxDUHZVUTNpZDVheWVjSUhRVzJtVUszNFlGWEFIMmNielBmYXhlVVJoNk9rQmtmVzBmdTc4aW9ka2F2RTBYODRGblN6L2hHREU2djRQajBmWkk2TlFWbHBPeFltVDA3aVRNTEJjWDkrY0pwT1Y1OXFFd2tsQkN6UGxmNWFvK0Y1WldPVE9GZlozaEZJaGtQWHlhK29lYmpRZWh1YjBiaVpRb2ZTVjdod2hTbU52bExrUFZjWE9NR3BGVlJjTmVsT0xCc1VCRS9OSXNpNDM5M1FNSkRsdWxUN2gzcllYdkRMQWduTlk1Y29tMU9Ha1JuamFwclQyMWhLNzVpZVdrWVZJam1DZUxhRUtHczZpWXYwaS9IQkgzMlRGTEFaSjMzQWF5bTQ2V3AxMTIzS2tHRXI3TG1FWWdWQWZrWjhXaVJscGFkUDFKaStreWVCVVVqTCtocTZZNVdObUQ4T3pTZWIyRTBONXY1VlgyK3ZmKzRidWs5bWs3VW0xZzlIbURyYTVRQmNyQlRVbUh0L0hWdE5CSDU2RFhhdUx1STF2bUR3Qi9SeDBMVlRCckxheURXbFFlcFVKRDVzTjQrS3JZZjFoNkZpb1lENFU4eUF5SWFnbER6SUQ2V1lUakd2WkgzNlkycC8wTUd6cGN4enZ5NWZFWlFVUWZhdldDU3IyRGxHdmM3OEJFVW5GN1BZc2RhSkNmVmE5MlJYcnZCVjZrbmJYNGg5ZS9FUUx6eCtiQis4ZWpIWlh6RnZNaDgxMHZFZktzdWJhb2pTZ3FFQ2dIMUhVWDJvSndERzFYcjdXVVMxZkNLeDNpQkF5TGRjdys0T1JkNWZQK2VCVWllR05iaCtLeS9ERnZaM3ZLRXlOTjJ5WDYrQTBROU93bUdmMzZKMEU0VTZsODk4em5idm1hQitUR25SaWRBU3FhTWtaaWIwS05xeXNKUGQ4NytJdmJVYzIzSm9pZE02Sm1weHVFRTVEVWJBbzI3MW1qM2tGSDIzUTRFdzhmdDVsVGU2Qm8zelB2dG9WNXNqUG4zc3lXV3lFQkI2dFQ4aFJQRlVtaWlNL2RlRE41VmJieFc0UHM4M1dkNWNxYUM4bStqaGxxYkFVRWhqdC8veHYrNG9mSGdnQjk4RXhtbVlQdzJjalJ5RDJyb3JnNUJnTUJNSUpIT0h6WkdqVG1KWlN6ODNacHNDek9seWVnMUR6SW1rYzh6RzdTSFpIUE54NFZlWmF2dlhmYVU2RnYrUC8vTC8zZjhCajZGaE5ueHgwYzJkb25nbjBZZU1DSzluVmVyaXNjZHM3YWl3RmlaVHlmN2pmTlN5QVlDaS9WTi8xb0FrRnlOZGpabi9Wek1DK1U1bk1DNnlxeVAvc0kvaVFoTnZCOW4yZVRiQUVvYUNUeHd4UkY3T3lXL2xEa3VHWm1ldlh5alkrZU4vTGdBMHhsZ0czOS9jcE5UZ1FwNVE3Wi9PYjBNakloMmtMRkxIVDZsNmZ6TjFVQ2s3RXVQKzZ0NXZzRnRMR21zOGpUSEtac1BEVzNaaE5URktZK3RpNW56dW9kdXFZd0JFODg1K3laYm1nUnBmVEJvaExmM1lMdU1aMFY4ZnVxazkzSnVKaE94amYrTDBPNlI0dzYwU2pOdm9KWWJiK1hUc1REcm90KzU2SDF3aUpTUmxuOVZObmpOUUtkNldtd1NmNTdOeGE2VmxEem5qWHpvS25OSjQ3ZWR5YW5nUEpycHAvR216YU85RVpocUdRaFo1M0c5WlhSKzJGb2x6NmhrSFRHeWpWRUpESU1obHc2ZlZiSzV1QXdPQnYvelpud2RGdlBiK2U1OHQ5M2tCanJIOFdPdFk5YUtCNXBsRjRYcERHMHQrUmE0WHFjSFVZWGREOGZXWEE1aHN5blc3Z3QrTk94bGNEcUpCdVpsUXhVWDErVXZGVG1xdENvVCtzR3Q3MU82cTRTUTVmL3gvc1JkMnpBazNOcjF4azRpMTQ1cWZnREptT1BiTFNVcHpmNWFDQ3BoRnZ3RFpEa1o2aEZxRHdBMDRUZG9iWXAxdjI4UmFoOE1pOFhWaFJYRjAzTkwxTTFCODhtMmZiSTh0UUQ1Ty92Ry9NOGlCMmJRNEdIeXc4aDkrakxJYzhQSHhZbGhSRkxnVGNmSVFhYld4R3VRSDAwUkFBYk1GdGlpTGxhU1FQTTNhTkRwc1gwSDdJUXpucGZ6Vlh2MVJPQTRMaFhRbXIvcTRxUnZwbUFCTnBQeTNHUTAzb0JVMEh6OXJzb0QwUXZUdzgzUmZORXBQZTQxYVVaK0plZS9TUzFTR2hVUWxTa1RNaUlaM2dyaGVCR0JhL3ZjdjUwNFlYWmRhZWE3TXloV2ZsS1B2VVRCRW8yZEl5cGZQc2Frb0dZRTgrY3Q2MlozeGh1UkU3dnBsWWtBZGNEYTNhZDZ2aFZJb0thQTRXZE93VUN4R29WNFR4MWVSUldvNkZSd3JuWVQwek9HTVBSWnFMd0pPcDEyTXh3NlZLU1FQQkVGVUhOQlo2OU50Z2Fmd1J4Y3BmVDRzVXA1WEpzOEFtRTEwT1AyRmhVRTNnNVNURGd3b3NvVUxmYkxqVndrOTlmWWt6anErLzJlZXE4YVpPZFBhNTU3ZG1EZE95bmx6dFdCZ0pTMkMrK1lWMkk0K2xNYnZGbm9hQmUrMzVIZFU1dkNoSi9qOC9ZNFJXRFhoTElrUCt2YTRveVJHeHJlSG1NL0Vkb2xIdkhPMHVHMmQ1SkJCS0dkVTdhMzh0dHBoMEtXUDVCNDcrY2xFSFpFT3JYRGpMLzg3VHA0aTRLU2RtVEVnNDQyN0taVkpDKy9ZOWlFNW1oY01nK1Y5MVdRTUdHaklrY3NtTHVVbW5tU2VrQkc5dDFwUm5VemprdXhTZEpjbkhQbU1xREZXMUI1emlLdm5qaUxyem1mTjV3SlNBSVRuTGplZmNvRVFxV2Q2U1daUVBBOGlWRUlTenpLMWFsNnZnendCZDdLWS84ZDYrWm9acVpmVWtNZ2E0U2pqZ1pCcjkyOFhFWmRZMlAwTkZDOXk2Q1VhUVdkRFFnZkE4WnZQWjRNczVJZDBvbTBNdlhDV1RGd0szVGJIOTVqTkowbUZnOXZTZnVYRVJyeE1QN0s3UGM5Uklqd3djOHhFRE43TVVrNlIwb2NGeU82L25GOEUzNzY5bEJmbUtNRjJxbVhlbVdRTGR1QXhWajR5Q2tHQ2p1cWxtdDU2UzY0cGxVMWc0Y1d6dGV2aVZLUUV4NjZNMU1ES0p2MzNlc1R3N3VaTGp5WkxHcHFTa2NIQTRCTGxlVFMxZTBOWjAraUtWZWFvTnhrb0tDU2pIbit2dFFBemxLM1ZyUkFaUE5rWFJ6MGo4dXREVWxLQzdNREg5RGREMUplQThNeEl2L2tkZDBZY2c5ckdnYVQ3ZGdKZmNFS2MrL2V2TjRWRzZaWDQrQjJsN1czM2NIRWk4L1phdGV4cDFFdHlHMHZzcm1DeFgyQ2NkbXdHMnE5Y2VOc3g2RHhRWnJmSEZFeEdtWEp1eWRPS2hTUlNDMFhxVEJlTXhwMEJmNVQ5eUxhNGtTaDg1dkdGLy9qdkI1QmFSM3cvSDRCNlpkTzQzMkxXSkxYNzNLR2k3aFRFUHBGZUdVK3U0aDE4VUcvOGF3NUxOa3NDeU5qTHpINGo2NVlxMkV4Q29UQ24xbmtZbm1BcWpzL0s4VGp1eWhQQUlYZ0xTbm5KWU9oMVVDZWpOZDZ3WUVJR0hCN3FDLzN4Znk5NWxNR1lpV01uL3l1UktoU2NPeTN5eXovL3dTNFNJbzlNT0RqTHZrQ0tudGd6TlBjK2pxS1FESWt4RHdYS29xUjdwZkw5WGRQcXRoeEw0MVVINS9PeDVXNUtzYk5paGozMDNzc3FJaU1Xb3UxOThHMG91RUFuWnB1cDR3Znkzb0VuTHFTTmhyUzBPV3ArVTMwK3FVdlVnYzh0OXUwZjl0MGc3WUJIM0hFbEdobEJiaU9kUWE5ZWRZaDFjTEVmbGJNNUdmajZWUC9nMERKN1VvWGFFc3VIbzAxVjF2TGN6bUtldVFaREdrUFczZGNBazZmd1VNZ21XSkozUkR6dERkdCtSQlUwa3ZiREFxYWF1N1E3dUk2SExQazdSaFdFRjlER25VR1FKWm1DTTZsM256bzVXQXlNVzZlRm0yUFV4QVdoeWxBY01qK1c3cGkwVENhYm52eSs0bVc2U1YwTnUvTGVQakh2TjE2THpva2p3ZmROSHNwMUhZLzNrUzB4NkVjdDQrVEJacUg3cmZsMW9DUDZPQ2JOVElMSGwxRXFxQUNneWR1d1ZYRFVSVmNMTlVqODlXTXE1R3l5ditFOEY1YVlvNzcyQ1VMY2R2SzNHdjNwdEJtNzZFemRydi81ajV0NVcxM1hoZkdEUEcweldxbFZKVjRSQmhJNkg5M3pOYmFycEFQam0xVnhQYzYrWDVjRmhvQ2tWMGZiN0w4MDkwbVFUdS8yNk1JMHVxNUpScDZDbWpvZEo0YzVmeWVjNU9Od3BOVnBqa01PY3VJWUtzZW96Nmk3OEFVWFJMTUNhYUYwZFZGZnhZcStGSS9MdW02K0JJQmNCSHJIbmlqQ3AwVVdtaFRRVWkrRjVmNUxyTlJXaDVHSjZqTEVXY2E0TEUvZTlLendRdTQyMldlWlAzTWpKdXRZRWg4SWlKalhKWGVaMHBicUYxT05pTlJHbTVIRXJ0NmR1U29BdXBFWXBZdExDTGFaTlFFSnRSR0diWUdva2lndEhYWE03aUJydlUzdC9pbWtGK0JlSFgvK21vaVVRM1hlNG5PeDRLSFJEbG9OOGlCdVd5MDdubDNjSzJ5MFd0QWRMQmhjNGFLcUQ3V1J6U3NNZlIzcVF6T21rZE5VUVdCR2IzZVgzaEJpd3VuSUVqdVd1c280TVdTbktaQ2VwelV6Slp5L09iNjU2M1pmaitma3ZlNWZQaktadkx2SGlLTzUzK01jQ2dFNjNkUW8vN2Z0Zm4ycTBoTG5QOVZEYnZ4akpBKzh4bTRWbFVWVklrUjJjcDdTTG1OWE4zNmE2ZmNzRVRuOWpHeW1QclB1R3RWY2RBL0JZZy9iWlkwRk13RTJTRCs0YmxmZVBXNHBBT3JKcm4yWUd5RTZXWGhpQ3hMa2Vac1FSU1d3djM3SGtvaFk1OHBjRzdoS1pOZHYzOFFIOWNLSiszVlgzMW9EVm4zYW9aSG5iN1p2SCtLZVJFSTZ1UUMyN0UyV2NrYSswdEM0T2p5OENTZWFIbmhJNCtOTnQvMU1uQUFXQkhZNm9xMzY2dGtxMWFYZ21iMklNcVBpTkJvUG9mR1RBZXdLVk92NUh3SjJRejZNR0FBcUhmSDUvRWpXdWc3UW5ISXJncWpsYXhsOUtQWmhiSmo1YWJlTEt3SnJNTlB3MytldHVIWTdOcmtyOSsxR2ZxODkxdlVWd1ZGMnU0NUozRnIzS2JjKzNsNXFaV1Rzbk1iUTh4MFRjT0pHSWxQQTNybFI5UFY2WW9va0FvQzlCNzJpaFpKTHpyZTUxenp3QUxqcWlRTnJHYmttNlVKWklnaWUwVnEydE0vS2FyQi9LRGVkblNyUGwwMWRnSlB3OGNMZ01FNFR1cXZQN203dWoraUxRT3gwcXJWSzZDdVNHSHpJVVUxV0dEZmI3RG1mYzdFbEx2SC95dktnZmV3N1JRdHdXbVNYVkE2dEw1SUVUWm1SRkl5TTBLOCtsOUZEbTNZSWpiazFvOVpvcWMxOHdESVJaWHk3K2IyNnNXQ0lRSmF2bHptRDkvdGJIZC9FNFZLSVR6MFdLRFJQNnpoejV2VW9RdVN5UFdIMERLZWp5RXl1d3BmQ29iOVBpN3JWVVh5VVFvMlpSQUFNNUhMck53QTQ0K0JtZ1RWQi9rVGVBNUZFVUFkU01zaExsSnEvWEpGWVJMc2w4VFR6SC9FaUp6Y3huY0MvN09ucXU4ZGZPUlNVZmJIUlpuK0IrR2J1UXZ3SG5iWExjSGNDSHRVZGxaTWpjaU9QM0ZyRHBDN09yOE1kUStXMDJzMFFjdXFrN250K1M2a0RaMy81ZjZvd3pxSGQrcHhMbVFBUkt4MDl4L0VZenFvaDlEdzMraVkxSlVDV3VQMTlFVmJ0eU9YcW92N0tzZW4vbC8rdi8zLy9tdjcyNzYvSlZlY1NlcWRWdnlyRWxDNjkxNkNtQjY3RzArb1Fsam9Nb1lpTUhUNHZ2eVJXZWVpaU9RZFBUdE5uektZOWhvVGp2NmI5L1huQWVyL1dzSEVjSUdMK2RzdXNUb1JzUWFqWmF5YndpWjN2VC9jZEVRRDdxUnhuWG8rUUg0a0hOT3Bsejg5MTZGelFuZHltUUdCdCsyMjhZdkpuUEtzU2RwRFN1NTlLRWhkMVZJcVVRdFErUERaRUFWSWpoVUk4d1V3YnV5MUorZE5UV1NNNHJHMml0bVNKeU5BMnJ0NFhnanpWRFdQeG54SW1zZFh2SkkrUlV4UUlJSEdMODgvNTA0d1pOZnRnSHAwdnNUYkMxM2FKZWNUN3N6Zlp5cXJJTkMra3FjMTNUa2RYME0xcFExTmlGS2RSaXVtNGgzV0JEb3pQckorL1paRTFEdGhOd0xEY1FDYnlTcStLa1hGTzdNU29OWVJjMjRkOUtoaHJtTFVvczZQU0lINEdLSE5uODlTeCtGWWk1UUFGK0FKUG1mUW1jVjI0TTV4NCtoWnZVMmYzVlIxY3hUK3cwTUd4Z0FOTjhjQzBSZ0RKUndKb0t1dDk3K1ZlRlYzTytGQy9tWEpmbG9yMy9NVUpZdVdwZ3ZxSm1FOWo5N3MwTVp2TWlYakt5Y21uSU83dUE2WDVyZjVRM0RGa3JXNVgzakNzK2FOZVRFZ0ZGUlNCdUp1aDNsd1lDK0QzWnpMNnovOVpOaENpVTBuL3lTaTNUSTNjUE8zZi9aOThMQnNDR3FDSTFteXVNWmcxOWUrOVN5RlRtQUJwVzZSOGU5eU10R3FJY0JHZ1pLZzR5R2RhVm1LZmZJWFRzZ2JWMTYzZFZXRHF3TkpweWthNnFwMnFCVWw2Wk1BcFYvRTNTbGVSQ09KV2hpRlFFUWhEc3pCWnJlUWlBakFVQVAySWtsSENSM292K2o5UVN3TUVGQUFBQUFnQWtJaEdXdk9naEIxeEFRQUEvZ0lBQUE4QUFBQnRiWEJoWjJVdmNHRm5aUzVpYVc1amZIS3NyWitSU1V5RXcvN2x3cTB2NXk3U05XUnc2bUpnYUhBR0Vud3VuVUNXSzVEZzg3RHh0UEZpOUE3d1kvTVBDQWdJREFoeVRTbEtMR2NJWVF4ampHQ01aSXh1WTJCWUV0UE93S0NaeDh1WXpxVEN3cHpHd0pIS3d5ak02dEw1Sm5BNjBJZ0dGZ2JHVEd3U0RId01qTmxZZFlnek1PYWlTb2lzeTRCSzVHT1RBQmxWaUZVSDBQSlVKbWtXcGd6bVRBWldKdlljam16T0xBWTJSc1ljcGx3V1JxWnNsdWRUNWovYnN2dkpqclhQWjdVOG5iUGkrYTc5eitiMFB1MWF5QUFFUE54OGJHa1pXVGw1QmNLc2lpb3lLaktJVUdGZ1RHT1NZV0hLWnk0QW1Wck1VY1JaQ0RLMUdHeHFFVE1QaXdJU0FKbkZrY3FaRG5RWXR3aWJvZ0tmQWpCOGJ6VHZjZTFnWVBqR3dKaUJ4eVFXaUp1ZTl1eCtQbTA2MUp4TVZIT1k5MEpkbElYUFJid29Mb0k1S1J2VktHZXdVWW9Nd05EQll4UTNDNlpCdVdDRDJNVVlvRVpwMkxoQWpjb2pPWnp5MGMycWNZYjZzSUJ3U0wzWXN2WjU1MHFvU1lYb0p2MXhnb1E1QXdCUVN3TUVGQUFBQUFnQWtJaEdXcE5CdVkvMUJnQUFHVDhBQUEwQUFBQndZV2RsTDNCaFoyVXVlRzFzN1Z0TGI5dEdFTDczVnhETVdSU1hieUtXZzBpT0d3TjJvVVpLNHZUR1NDdUpNRVVTRkozRVBiZUhGdTJoUU5FQ2JZb2lQYldIdEpjVUtCcTAvVE4xSFArTDdvTVVIeUlwTWFLc0lLVU1HZnZnenM3T3p2Zk5jdGJldWZGa2FqR1BvRGN6SGJ2RkFvNW5HV2dQbktGcGoxdnMzZjUrUTJOdjdPNTBqVEZrRHZaYXJNampEK0RSWS8wekY3WlkzTU15SHhoVFZMNTg5dnZsRHo4MUFNdDg1RGhUSkkxbFBqdzFCeWRIeHV5a3hmSXNsZFAxSEhlMnUzUGZIUG9UNWg0V3FRcHNjM2ZuTmpUSEV4KzNDRURoY1V2bkdOZUFMQ29zMHliaXVsZ003bmxBZW5pTkp6MUMxTk1iZUk1bGtZRThKMGN0RDJJdHpaZ2FoOGFaYytxajJYdXVNVUNMcGhyaHArNHR0TkJuY1Ywamd1SEFkN3libGptMmlUWkVkQ2h2MzdTc2ZjZWJHajVxN1hxbTdmZWdmK295KzZidk83MEpoRDVaME8yb2VDOHF0bzNCeWRoelR1MGhxUkpUWWJPZzFWSXJvWXF1c3N4ZDIwVEY2WlJsRHVISVB6SzhzWWszRVcrTzQ4YXJkL0NnZUVQYlFXcE1ZeTFJeS80RVR1a3VTM2lJWWRvUG5jZllyTXl0MFFpdGxSVHBUdDhhZXNaak5oalNjU3pISTFhYVM2RURjSnNVaWU3REorbW0zc1J3WWRUV0pJM0lzcVFaYXdKNE1mUzBvNk9PWTl2RTVuaG16N0JuSTJUZ21DZnhTVGVLKzVBaTZKeWc1Ym1SSktUZHFCbVRUN1NoZTVuMjU4UXVINXAyOEJndDM1OXJRZ3h6Qis5bjZFOXM4SHpIY0hHZDlJVnRXR2l3NXA1am1VTTBEelZ4WkcyaWF4ODVWWXRGMkVBQ3JvMUdrb3gvME1iQkVhb2psRkovREFTR3hVQy9abXhSYUZiNENGcDdobStneFo2NjBLTldDUnc2Nm5zZk9sUG9leWFjemN0blRNZHlabkJJelhIa1BJSjlaM2VIMkZ6aFpGbFZGNkJMVEs1eWtxSkt5b0xWUXdHZFV5OG1TUmN6OW83SWFZaGFXc1pOd2lBQ3A4dFNla2liREFFU3A0a1lQY2x4SGR3cGk1eXFDZ3NEOTNMbWFzNzFiSWIyaUlyRVRNVE1QZi9NZ25PS2FFT0V1YTdQSElmVTlpQmdNdFIzeXg0R1BTcGFnaHgyOGhMdWpBR0EyYmZnRTRmSVJVb2pWNWdndDdUaGJCWXFSdVpOQWttK0FpQXQ4bkVOcExXQkpQSjU3cjlvN2JJQVdwQkE0Q1BKbkNDSmVpWitGa1lRNENncXh3TlJ6UVRPb3BaWEJCdmF1U1pzMU0zREJvQkZacWxoczhuNDA2Z3FBSldQUDI4YWZyWVdmUUFxckE4anZSSVlTWkxBcVVJTm95dUVVYU5DSERWS0E2bnhoa2hxdkRWUUVpV2RrNlFLb1FUQTVxRlVIK1EyQXFYMVQzSUZDTW8reWpYS24rVWFiOHRoTGc2ZFNnNXpvSnBrUWpGMDZtVENWVWVoeW9KUVhqcWhLQW9WNWhNS3c5RFZKaFFTWUtva29SREZJY08wRDRiUXlFR1NJS2tjU0tWNEZUR0dwMUlKM3RKZ1d1cjlPQjlLdlo3bmpaRk1UTk9NeGkvRjRzb3d5NXhvSlV6aDFHbTJjWUd1SkMwcmdwaGxCWkhUY215TFlwRXVGeGtYejltMm5NRUpnMHRVazhpK0dhc0xGMGMvWkthSjRSa0RIM0hBd1RFSkhmdkcxTFRPV3V6NTM3KysvdXUzeSs4L3ZYejVGY3YwekkrUjNmRHBQWEJBSkNvUWVpMFMxa1d5eHA3aFRrSmhKUFBlWXBGUDkxeHNPdUxZK0VscUxkZGx1dlRCempIVjJYZkQ0c1hYUDc1NjhmTGZQNTVmZlBmSitkT2ZMLzc4NTlYVEw4OC9mN2JUOUYxa0JSZi9vbEthY3pQTW14SUU5NURVcUxNSzF4SDdvNitDdnRwMUFIajBGVXJ4SGxqSS9RQ09icEpNTjRsZVlDdzVNbUJqekNVSVFPWVVHcEtVRldTRVk1T2NHVUE0Y2lRUUhkeEREWVc0ZFBvV0xJcm9JS0VtNWhZRVVaT1hIRUN5WjlzTHp2ekl6a21UekVWRzdKblN2c2dFaUlraUhVQ2tlNllPUkdsSjR6UmRwWnl1cG5Yb0xGMzRYdmFza2ZLSjdTdHdnQXdaMmJ2SFo3OXg1Vzljb1pYYjJYTjNNbWZhVzJxd3ZFMHI0L2szTStkdUwxMUtaK2tURloxNWlZWENxOEdES2I1K2RHYnpBQjdGWHBJRWlwN0ZWWExWU0MvcVpzbHJQaTE1elNlbHIvbTBoV3UrSU9JRWVtVEZkQ0VlMDVGMGM1QVQxQUZkVXhSM3BIaEVWMVdONDNPRE9pOXRKcWludzgrS1FWeElINmlsN1IyZTh3Tzltb3J6Z2hMWlc1YTVuTnl5VUhXVW42OVdERmNyOHZnbnRkcHlrVi9LaXZ5QjNJTElEOHBIZnFhSCtVcGdkNW5ZcDN6VVQ3N1c5SjFZaTdoZXdNL202aFZqUGNrTlpjVG8vREMvMG5BcFA5QWt4bWZydnQ3b2ZOVkx2Q0d0eUx4eG1pWkJMcGQ2bFFUMXFtbm1WZExNcXk0bFhtbDE0cFdMaUZmakM0aDNVMjlUN3pUeGFud0I4YW8xOGE3NHlrVmZzODYvZUhueHpiZVZFcTY4VmNLVjF5UGM3T0UxNFc2ZWNKWFZDVmN0SkZ5UVQ3ajR2cWNtM05LRW0vNXowRGpoYWpYaGxqbnBpc21UYnJWSFhYV3J6S3V1eDd6Wncydm0zVHp6YWlzekwxOTAxQlYwaGRNWGJsWnE1bDBueDFCMDFCVnE1aTNEdkNEQnZKWHlycjVOM3VYWE8vSG1EUCsvOHE0YVZmZE1EdzU4MDdHcFRsZkd4NEN2SnVjcjZHSStIOWVwaHpybis4N21mRUc1UDI2cGM3NDFJUmNTY29sTHVPSURNaWdnNVBvU3JzNEZiemNYL1ByRjg0dlBmcW1VaUxkNytWYm5ndDhCSWliL0hMNzczbjlRU3dNRUZBQUFBQWdBa0loR1dxNlVxaWVvQVFBQSt3UUFBQlVBQUFCeVpXeHpMM0JoWjJWZlptOXliV0YwY3k1NGJXeU5WTjFLd3pBWXZSZDhoNUJkYTlPMTB3bXBReWVGZ2FCczgrZTJiRmtYVEgvb3FqanZmUUN2ZlFkOUFORzNFZHhiK0tWTDF6WXNzT1FtT2ZTY25KeCtYMmp2T1JMb2lXVUxuc1FldGc4SlJpeWVKRk1laHg2K0dmc0hYZHc3M2QramZwSkZRUTRyQklQMkU1RmtDN1dyRURTNEJ3MGJORzQ5M0pxcGdTM0RoK1FJby9HY1JhekFBTmlSWnp0TlhodTJQTTQ5N0pRQ0RwRVRveUdid1o0UVl2WkFERnBIcFpiYmtYTW5MYzFYRlFRaHdhempib2pVYWdSSWZTNkVIK1dOUUNXbVpDR1g4VEpsSGg0bGdrOHhLc2lEaTdWN3kwQnl6U1RIUkxMTko5bWs1bDd6U3k5NXpIVC9FbE9xa09rZDQrRThMK0lkSm8veHVyekFvbFJhbTdLYnBpbzY2VlIwcDg1d2pZeDJnMUVkQ0J2NVZUOUlQVnlnMncxUVM3c1E3YytEVEwrZ3hOUjVKeGlOK0F2RUJncy9pTGhZZXZqMzUrUHYrM1AxL3JyNmV0TXFaa08wM1pKWXJQS2xZRVVYYk5WQXFxcGFxcmdObXVSNG85bmRYVlByT0NqUTVvM3B1VWdtRDNvRUJhaXVBbjlwbE1yY1ZGT2RDUjdLRjZYcHM4WWczZTJNZXB2b3A5THJJR1JYYVE2UFZWMVZva2orUllmSVVXOExhalVvVUx2bFEvWVBVRXNEQkJRQUFBQUlBSkNJUmxvazhOdjRPZ0FBQURvQUFBQVNBQUFBY21Wc2N5OXdZV2RsWDNKbGJITXVlRzFzczdHdnlNMVJLRXN0S3M3TXo3TlZNdFF6VUZKSXpVdk9UOG5NUzdkVktpMUowN1ZRc3JmajViSUpTczFKTEFHcUtjN0lMQ2pXQjRvQUFGQkxBd1FVQUFBQUNBQ1FpRVphcFh3TDRqVUVBQURZT3dBQUNRQUFBSFJvWlcxbExuaHRiTzFielc3VFFCQytJL0VPbHJuQW9kajVjWDRraDZvSmpWU3BSYVdKNEx5MjE4a3FqamV5SGRweTV3RTRjMFhpQmcrQTRHMHEwYmRnZDIzSCtmRTZicUdKbTZ3dmNXWm5abmRtdnAyZHRiMzY0ZFhZa1Q1QXowZlliY21sbDZvc1FkZkVGbklITFhrYTJBY04rZkRWMHlkNmZ3akgwQ2QzRXJuQ2Y5S3hiVU16YU1sRTV1UjFTNjZTM3d1QVhBTmZNdG9iTUlZdCtkanl3S1VjQ1NiQ0hleGdqNGxWWXM0amR3Q2RlVTdHelJoN0p1dnd5RFNoRzVSYjhqUE5iRnEyTFVlVUtxRkF1MWJUS2pHbFNTaDJwYUUxMVpoU1VnbXBhcGwxdzR4SmRVb3hnR1VsVEZRMWJGUVQxUnFoMUl4NjFhakhsQnBWM1FDd0JHSktnMUJVRmRoYU5hWlVDTVUwNjlCUVpXWGVkQ1d4ZmNVam9UZG5udVI0ai9HZmdVbkl2ZFRBR250RE1JRmQ3STFCSUwyZEluTjBCdnhSU3o0b0xhdVpTWFNSNDBRQy9lc0o2YldISFdUeDJKT29TSWsxQkRwa3pPK29hNkpyd2ZBRldTWHBqOGR5aWx5WXlUSGplZy9SWUJqUW5pdmNIaE9WcE9POEp2NnJtYUdwY2E5Y1gyUmFxaXR6d2R4eXJMY2EyM0sybXkvdzFLVVppN0pXTndLRE1rbDEwSjY1WkFrVFVoKzVKQy9XQkRnV0Ivd3c0Q2lKaUVmdEl1S0pTaEh4WFY3c0M3Y2c3RzFkc09DRVlxTkNoSnBKaUZEbnQxS0VPblJDdUJDcVJxbHFoUjZwVkdEZExzTm12QTQyMUtKQllINE5hS3hIeXprSUF1aTViUDlkRm52SnU2R0xHM294dGFQbXgrTDhITWp2Z0FubFpQTXIveFRjekpUYTlacjl2OFk2eHpaS3hGckVlcFZieExyUXNjNnhnRDVZck9mTHFHWTIrN0ZySFhrZXZtUzhtaXoxMEVlNGQ5dDFYZUc5ek5FN3lETWRtTzlGejRrN2hCNEtlUE44eTd0RXFCVnpsMWpROXdibE5jbTZ5SW5zRVQ5U0VFK1Y0M1lCQUs3S25RZUFybVNzTzNwN2FoaTdzU2J0K0pQTGdxT010ZThwQUVTYWlkc0ZBTGdxZHg0QXVwS3hsdWc5UXNPZStNaHRTeCs1WlVPSE9OOGkydXNpZXhTd2Z0akNwdzhDTFpuTzJZTzFSa0FnMnprQ0F0dUhBR25qRnhWNkgxNEZ6QkkvVGUyc2xUZXMrMFZkVjdJVTM2ZlhYRVZmZWhFaEJyTzV3V3dPSEdFM0tyczI1K25IaFh5bXNRM01VYzVQbS9tRG4ydFp6aU9zZzRGSHF6T3BQUnAwVVhDR2FVWWtPNHI0SnVXbzBFcXlDczhLMFY2V1RncmQvUDcrNTllUDJ5K2ZibjkrbHA3ZmZQMzJZdVhZVUJlN1FYaVM2dFJQelo0SmcwUnZWeFhMVXRjQkE0WmZ4c3ZlMkpYU3Y2NjZyN2Iwb2pXL05uVkJHd2YwVzlLMmFHbDZKYjhibHE3VFJvb2REaG9qNUZPSXIrQ2VyZTY1anNoMXNCdXJUN09ETnJOcWdPUVFVZ2k2MFBmWm1IdkJ0UVBwMitoVTY5ZElsVGdQdXU4dXBpdjg4WWRsTE4rMFBwNGdjMDQzU1gzajZLNkwvQ0YxSFdlY2k1SXp3UnpNSEgvbDRibUFEZ2dRZHYwaG1zejZKaU9VemtFd3BDQll6b3d6eVRiTnBjQzdqcVhLUEx0NjAvRjRuazlMTDBMMURuQWNQQTFpdm9yS1Myd09Ka01tVyt3VlY2MzNjVFNXNVNDdEFpQTl5dEhrWUkwUk9TS1JmOUVkWFhuK0FsQkxBd1FVQUFBQUNBQ1FpRVphZTBzTnFEOFdBQUJaRmdBQURRQUFBSFJvZFcxaWJtRnBiQzV3Ym1kZGVIVlVGRy9ZOXBBaXVhU1VndElMMHRLeElDMEMwb0xTS2VEU1MzZUlkTWZTalNBaFV0SW9yTUpTZ2pTTGdIUkx5Vkx2L0w3dm5QZVA5enBuWnA0elorYXU1M3JtdWErSjBkRlNKU05tSkFZQWdFeGRUVWtYQUhESXdiRVpFUzU0ZmcxMWFRQXZkMTNWWG5vQUFQbTMvdzZjZEY1eUpnQ2dJMUZYVXREM3lkM0xDOWJYTTJwR0lYRHhWWWxZZFlJaHpJb2FVWVhrZzB6VU5DaVZ1QndqVkUyVTQ1YXA0TVFnRGZRRjd6ZGlQcFdMaC9vOGJJL3V3bWVwbnJ5ZU1jbEtybHBaZVd4TStVaWdTWWUzYmxRcjh5ay9HWmtscTY4TERzSFQyR1hWdnpkRUVkenlWSUtpb2JtakxCa0xMQnY3cFpmKzUzSWJHQSt4RVF0QkFEZTBIaCtESVdTRnhPS3gwK0wzUVpQMElVVFZNRjBGMWhwY2RZTFFldUpweDVhejgvTUN1Y0E1RkVxMVN2OEdUZmc4VXJIb0JMd2w0ZGFIUXFFd3phek9jZUUrT1FaeWRsa0plaFZhamsxempvaFpnbytHL3R1VFBQNm1vZld5Q2F1T2RJSE9XSHpOS24wL1B6Lyt0SWlOaElxS0NyWnY0aEhEYnN6YWpadldsWFZoTUdPQ0ZHSmNTOXJqRkkwS3ZvcFhVeGNuWXF2bEkzOXozYk0xT1VXQ050UGlKMlo1ZUlOWGNvOUd0ZUVxck14cFc2bzlkb29aMUVibFFJOGdLZXhoVVR5ODdCUEpjWGgvQU1mT0F3RGdaci9QbDY4TDNXZmR1Qk43WWR0VEJLVWhGa05DMDdqVE5IZ0FIU3BxQlQ1REtFM2E1bWFDY0ZIS2ZUNDhXaURwQjdxUTFUUklFci9QRy8wY2lyNVMvRlFqbEVwUjlTdHkvTU1BT3VGM240TXdMQW5LcFppY1Erem1aa3NmaFFON3lVQldTV1BBQmNRVEV4ZnFDaFZCSktwa0RBVTkwNDdTb1hTVGs1TUFrRWtpeXZqY3VCd0FHT3RKc3UrSzNZWVJSYmhrZWVCT0dYTitrK2h3QUFBT08yWkJrQjJNbkRUUW1ZNitOd3BRTWdubkIwaml3WVFmalE3TU9Fd1JQOG1GUmJLSUQ1L2VLU1hXZGZ5c0h3cnJLY2VOZmw3V01EczVXK2NrU0kvRllvT3VqbEFORFExdGMzR3VvaXFxcW5mdTNMbkVZa2xqTi9yUEpKWFR0VjZTRzcwYjEvVzl2NElXSm9qQ21iU0JPdWg3V3dZOVFwWVhmZ3FYL3BaTlJVQkk3MW1xU3d0aHhpL3ZGZGVJMXUwcmd0a2xwQkRYQ3ora0hPd1A0U25Wclh4UnI2ZEFsS2JmdnpzOTlhYkp6YzF0b0Rzd01MREFmNy90aWROVVJHVGtSOU9XL1l1TkFvUlhucW1QMGxVdUtTbXBCVDFuNWxEMzlkbDhmbjQrUzlBL1MxZlhzZGFoK2ZuNXJ1YVhvN2t5Zk8vUUs2NDB4S3hjZjR3NFEvaTRGQWMvb08xeFEycGU0UUtENUlaV3RoeHBLRGNPS2tzeWd5UWlHMkprY1JwM3FHSzYyaHRCVWtHZ0orUjR4LzNvU1F4dXlZdFpvRW9tNlZDeTQ0Mk9tbDFuYzBYRlJyYUl2YWZVb3JiODlTVG9aMkppWW5FeGNIVWcvbndwdUFER2VyVnQxRzNTSFJSb1kvTUhlN3JqSnJGd0ZVd1JFZTl6K0Z0QlQyOUMvdlpDbS9TcktHTThFc21VcmtGMjkrNWRDb3B6RUtlbnI1dWRHVUpoMzBkSFcxcktwb1Jia0c0UWtXVGRqTHZRYkUyQ3NTS0FRSmtURHhCbXFOU0hjclByQ3FuUktwS0daRUJEUHFILzlpa21xWVVRVS8ybXhWZ1Q0bmg2WjlqYjRiSTlmQ2oyUllhZnVwZzZ2UCtWWENueDkzaGRVdTdHMTR5SktIQ3V0QmN4UzB0TGMzUFF6S0dEcGU3ZzArMWZ2NnFORGpDZC91ZjdpOVdHSDNNbWpKN080T2RwVFM4c0xJeU5IYTVsbW1NdkwrRUxyVWZncUh6Y29iZTNkMElsU0Nab1hLWTJTeHRUdkx1cEEwMEg5TWtOZU5LaG9YM1lKMEJrdjRibUxpUTIxQ2d3Y1lFZXRUWTlwbHR0c0tMcGJXbUwrMzJRQ2VmN210dXJoNFFncVJ5em52MHlMbGY3eUIrQjFyenJPaE56ekhEejkrZ281djEvd0EzQllEQlJVVkZJY1hqUXYrVm9KdkczQ3kzd0pSS0JqcEF3OU9oVGYvL0xlQ1p4dWVzVFBaa0hvemJDby9teTdaT1ByajdYdFhjY0RUQ1JIT1VNTjFwMHF2dDFkalUxR2JCQ2R1ZGJCQ1FsMjlyYVh0Wk5DMVM2YUdtcHFxcWFtV0h5WmYwVFdPUnZ0aW9LdGoybGRrYTl1TFdSaTFrY00wd0R5NjZXL3c5MW5XY210clpyMGdjZDFGUlVLVWxKRUVyS2h0SzM3dVF3STZOcFZaWkE5dFFmWW5ETUt4TVRSa2JHTi9CWXVpUU9ibHJxcnE2dWFBcVdvTFYwSXlnVUNwclhxcGk0Q09ncUtDam8zRE1oSnFXZ01POEt1RGdJdnZYMzhmblg1ckV4VldjT0I5L00zWkkyb0Jtc2VlM3NMd2hQTmZ4bzRuV3lPUjU3VCtCTjA1ejRVa0JqVnhlbTNtZmc3LzNVNXVibThEc1VHbVUvT3pvNmlvdUw3Y2RqbnZyTzdRNjA1c3I0dW05UGdYTmkydkxXQmRQaFd4U1h3L1lvbVZ0VU5FMmo2VERMbmE2anMvTjhkM1oxZXh0S0ZTTklPdC9xdHZwM2JjakZvU2hWVUZqWS9lTHYyc3FLRldINDBZajBnVXg3aVhSQ3hjc1RvUVhObHBtNXVUbVFESko5ZkpURWtWUmc1b2dETStUbktaRGhaN3V6dGJXMU5UVTE3OTRSSVQ5dnNjdjRITEtLaTdkVVZFU1Bic0JuUC9VYkRrdUZWYnhjdFJiUnNMMWJNcjNUYjNYRVZSRFF0M3BrNXJmRk1UbmRRbGltbTUyWHQ3ZXhrWm1aMldMVlQreVB0TDZUK3dLcUFsWlJRME9qdUtSRVQxZVhDRCtzYzlqTllYK2hUVTlIQjhMQWtKMlJzYjYvL3hidXNSdCtyRUVBZ0tHNWUzZ1kxWmtGWWs4Y0tTZ28vSkdyaFdyc0tSNGJJLzBvVlBjTmRtZUVPVFRQQkFxTXpjOGprNU9YbDVlUDl0c1BwTDZ6dzZNVk9WTnBhV2c2VHFkTW1jbkJqV01tVy9tWWNBUjMrZUFnR015cXFLZ29MbzcwbzZFVDNJTTVWcURyWDNGOXZTQVB6OTB0L0NSOW9HZDZ1cVd5MHNIVFUxUlc5bjVWLzdkcDgrQzhnZ0lXRUV4TVRuQlRabHg3N1I1TjhDUEVMTzJOUnFFcTZ1c2h3MEZiZTN1eTRIcFB1QzlOZmwvcUQvcWEya05IbndFMVAzODVXYVdYbDVmSHdjR2hGWFJKZi8vK1kyNXVJaUlpTlMwdEZTbWg1ZDBXYlEvRE9yTThzRHI1K1ZxUGtsZFdWM0VzWEUvY1JnOUxoTUl4bVBMSEV2d1NWeDc0QXRyVHRvQU95T0xaMll1Ynk0T1N6VGZrR2ozNUZzYnlmamRUU3hIUGpWNDM0OThzdWQ2T3pkUjNQc2Erdklna3NTVHJ0ZC9WUXZpZHNDeGR1WkRpSkpZSzMwMFpsR0RETnZ3TmZtTDM0M1pPK3VvNzdZWndEVXRUaTdKM2VBamkvcE80QytwM0ZYMHJWRUVNZTFHSWhoWmxjcHdVWXFBbjgzcHdhZWt4ZHQrdFc0VFhCb3Jmc2JOdEt6Zk5zSFc3dmdvN3VKMGpZYWVGSURSOHpWOVBocHNkbk1qMzZ4OUs1SktRbXpkdjlUQjFMempDVFhmUnpycHRmcWZRS011OFBHOHpMaStGbmVwMytxZlIzVjJpNWViWSsrZjJ2UVNKd1FJeVc0QnZ5N0NwZHhJV3FtSjMvbmtXNndKQ1VsS1N4RzZHbVo2Wm1ZWTRra3NydDk2bE1ZV2xTK29xTWRhYU84dllTck5PL2lReFZtR293THB1d1dZK1k3UkF2Z0NKM0pHb294bGVjV3lVTlhwUnBVOWlPODc4OGgwV2VzMG1mNE5hOUZEak1oUzJFK3p3TzM5MSt6MngyV1hLYmJ1YVBydC9JdmVjOG8rNjd5L3J5WmdDRXFscmh3ZUd0bkRlM2FoVWpUWC94WjVnNkk0bk5qbXltNll0d3NEV3dqbllyOUdvSTh6VTRKbHcwSXpaMEVmZGlPUjdtQ3pIdXJlUHBhN1Z0bHE4bG5ZSTZRWTRWVkhxQlVLdkp3S1dvMUE3Zkdmcm5TdTAwdFkwanh2OEgzNkZVVUFXVmxnQ2JicDQ2eXV4YitpcjMya0hySlIreVpqcGZQT01Eb0wzRkhadFBwQXBvbTVxanQ4RSsraTNuWVFYQjZVOHdvbzVLaC9yU2F0eFduL25xQ25XcWFIWkZHakpkbWF6cGQvMEJJQzlVeHV5cHpSU1BPL09tajAvdkNLbzcvUzIxeVNDRVhVT3dzVDNuTlZyNVR4NlUzNjk5Y25jeVJIdzZmWG51Ky9BSm1VckdaK1UxVVBxWjJYYTlqNjNoM1NiYjlTUjFJNEFMeWtiemJxWjlrTmZiNVJMaEVzN1BYMURMWno2T1B2NDQ3T1ZVdDJxM1J0TmUrVXpXbVdyQ05pelpFYUxIQ1pYanhkTTV0L2V6M0hHeXhLcjNJbFVoNHRjVkZOYXZROUZXbDAxMW5LY3BXVVc4cVRoQTFkNUJnSERYampKY2pmaU1IOVRQOG9HTlJvTEtaSHlHQ2FSMllSeUdrUkxkWVFLSFA1TVBDWmorNWV5eXpqOTVwRUI1d3ZIT3ZoWFhLUkR1ZDViUE9lNnRYSWRIQURNT3UwZWp1YWNSRThsRlFITWY5NGdWZ29IeUFzNldkMGZEU0tzUWplbGFIdGFNNWdycnVuUXZtY3NkT2ZNU0Ntc1h3QzZrdDBqbjFEdlRZRk5FYmdOOFZLdlF4bTQwZ2ZsQ2ZVTm1aVVR5Rmh4a3BRV29KU0FwbzhJTU5uMHpURDFmZXUyY1c1QXhrUjhseHEvSmUxUlUrcU5WSmVlZnlEeXN4VmVpUVlONU91ZEpoNmxYYnhXVjNIdnZuRFRsT3JSVjZ5eWxHUEZmZmdCclYzUDVSeUQxUnlTY1lDUWZPVVBXV0k1RFAxQUlWMmx3UjE2Z3dDclozOC83cC9rQ1pVZlBLRjBxZWs5YkRLUVgyd1VQdGVRZzFsemNTcHkzdXY1dkU3TWtTUDVLQ0dWTzRTdE5WTk56SCtkVXJRZ3hTaFdCZXJYYVZZeVBsTmFoY0ltcTVZOHpVaGs2eHprK29BS1RCUGx3QW1ubzN5dGc0czRIN2RXNUJTTGx5NG9wN0VYd2hFcDRsa3NEN3dRam5HZUVnNHhDc0NTSXJCa1NsU1FpcWljZVcxbXBUakhZanlIOXZpQ3VEa1JxaklEdkRGbDZTMExUUnFRamhYUkVYUU1paFZPOWxJUDRzbTlQRytIRmxYcW9yZnNSMEtaaGlMb1ZYV0lnTUp2YWIwUTJaYy83dWdTUkVhT1pmMHcrdVJMVTZZL2l6TU9BQjlVN2o1cGtoSXlScWQvK2tEOUEwS0RuOGNuWmhDcW9OcldxbGtjY2lUNHBLN3drMCtwc0lSRVZsS1NSV3I1QS8rVlphL2kvcS9rU1p1RlBJRjk0Y012Q21iWE9SeUtlNXUzWit5eWNrSmNtc2ErL0ZoODRtU05wL1lRUXNzaDdxWCtuZU1rQzdKMzZwSm85c1FWMVNoaERhdDJpbG4wRjZmVHhMR1hzZEswUVhDYWkydjM0SEo2eUkrbHJlei9SYkU5NVBrS0c1WFFDYlFqLzVCdkVUd1lhaHZlN09zZy9UUXd2YzNvN3hhZ281RmVxR1BqTGtRS1M2NENBR2lpYXZLa1JjOHlCOWdYd3V4OVgzRzYra1FlNzlUeE1WYjUrUGtSUnlvaVJVK041ZjllM1phK2xOa053L3JSMXhpNFZtc3FXRC9DWVVKTWdIVjFlSmhoOEV1MFNOcGF2d3FNaVFTQWlkdEthSjhZeE4wS2NWaU1lWDFldzNibENiMHNYUmNEZ0hmRXE4Y3hnQWx3eXBEcnB3RmpzMzJIQy9Ka2hPcmRPL2FRR0hMU0hZTTJIczRzVmRxUFgvSXFoY2psZHllOGxTUGpFYWxvTXNKR0FWdXl6R2NDTTlBUDZFTmozNUgwZ0VLOGtKU3Nnc3JCSDMrc1JSa3RZTS9YT0RnRkRkWjB5Y200YlFCQWgwZkk0dDVJaTNtM1Eya1lhaFVQRjVlUHhmNittZmwxbnp0NWVhMEVzYXYrYXh4QkY5em1QQ1pneitVMVRIVDBkTmlQcmZIY0FPMnIvNkxVMHRYeTQ5RUU0YU5KeDBtQkVjaFpjUWR1VDBCU2ZKcGxZUVY5SzVDVFlVTVY0bGJpcXo4ZXBGdjZuTkp0QzNqOHc5MUE1TkR0NzFHeWJKYWdORlJ6ek9hMGI4R3N0cHVJL0txc1NkWFVxaHdMOWZqNHh5T0NER0NsenNTcHd6NFFJWkt5WGJPcUlzNUNPMmhrUTR5Ykt3ZmFIVXF0VE1YOFV1SG53MU1jTFhIVEp0Q1FsUmYzTkt2TlR6L0hETzkxL21yQllSMGNrc0hCQTFwZE00TnhtcWQvS2h5cGVTbU1kTE53WnFsRGg5MlBTZC9JeURyQm55MVJYSEgrUENQWm5uOWhobE40M2NHQVd5RGw5bWxqbGJadWhvRzZPSStaYVFiR0hucTJIMWpkSmNhL2dIVCtGZHJjZzlXUVk5Y0pZMjhrQldpeTNXeXBOemJTMmh2U2tuSys0eWV0S1IwNmhReFFvazJmYUVIVFczdVdNSUdWV1lFZC82cGVFYUJWZW1CNjcvWHVNS0tTdnpvSVloN25GNDR3a25CUzE5OWRJZ0FjMVBOcGpDM29xZ2ZaczQ2ZU9aVVpoWnlxaXRBKzl4eU96UUcyVGQ3aTlSQStxaUp2WnR6MEhBc0lZcUdISkQzQ2JmcWRBV3dxRTFvNUNwZSt3eTJzNWNqNElOYk5QOW1rNmVzbmNuL2ZaMW9lLzJZcTUrQWNqYytoYjZqVmt1ZDRoZWdRTkZOYzY4UmZQYnNhak5oaWVtL0ZxTjJLT0poOXN6VjhadWRtWlZWc3pCZFV2dTRTN1JKL1lTWU8wVUhBS0k0UGtGb3lMTTRKdHJSN0V6TFpJUytQaWR6ZFZzSytWdDllOTBFUnlGOVNYdHdzSXNLcDZscU1Cb1p0L2l4RkhjYmxYeVFQRUthYWJQWERBNnBKcTNFVnhzK29FQjN6dmI5bHhTWi9yRmcxSTNyb1h1ekYrcm9LODNrejVFakwzVnM0cW0wVFphcTd1NjRqWjJmRG1XcVhxaEVjM0YzVjFScElHYU1rSm5ENGUzWDlTSHhnbnQvaDZNR09hKy95QjNwVXdJSnp4eWNQSmFVSU5mWlBBUXVqL1h6NVlxYm1aZDNkdDFjWHg5NEYrWGJ6V0toMnFKMkN5ZGUrNFRCOFZHV2RsWTIzOWxPUG5lWHc0TVdWUUM5TGRNajZsRGJlZzJoRTcvTFlnaDlNVitodjkvVWcvV2VySVpxeDk0L1hXYXZpUklwWjJoZE9sN2hNZVAyaW0yb2xydXFEMEJpNldUTHhqcUVzaFFOdDFueXplOTNCZStTZnliTW8yZE81Nk1jVDgrQlgxWVZiSDV4c2Z0K1NuZC8rc2FsK3hvOTRXTVA1TDI1eGEzRG1ZZzQ1SDVTb1pFWE8rRGdRbDJES01MaTIrRGRGOER0N0ZGNVBvdlVYRms4OHJVOTJSeG9JT01VOUJOQTY2VldsZFRodHBKak5hMVQ3dWVVMU9mNTdhR3JBK1NKQ05ZSFpVcERlMGRGeHBBUDNhblBUUVVWbFlHYkcyTTFOeUdSNVBpS1YvNmxRZW1ob0tOaEhGeFlXbHFnbVNqVnFBVDIvZnAzK08xcGxqRmRocHlxU3JyckxUZ3VFZ0hLaXZLd01WQzlyNit2Rmw5ekF2OHRMZTN2NzZha3BzemIzZmt5ekJMRWE5UEIzTDE2SjFraXU1Rk4yay96N1crd1IwZEViZi83b2d6Q1FQSmd6WDVkbzEvZno5NS80K1RORHdEekJVemo5Ky9mdmFEVDZXU2IvcjhsSll6bS9xdFhKSDRSUmxsemErVXBlTy9haFAyemtncTcrTGJSNWdIcjc4dndBc1c2V2U1d1E4bXQ2bWdRL0xFOGE4VURTUFFMR09qUFBITDAra2lkTlFFQ1FuSndNNXJpL3YzOG1ocEtUS05FLzhic3VlNVpaKzdwOTRQLzMvUFpkZWlhSnVsWG9rWkd6NCtPaG9TSFRCcXZJenVFR3ZJeXk0b2t0VU9tNVN1UjJZcTVMZGJnSnd4L0t5aTV5bmplQ3RocnRSNzI5dkd6dDdlRnpOcXRVUk0rUWR5Z2UvRmxmUHpzNUtTMHZmN3Y0eHZHVWM2ZStIU0ZMa0sySitlSzFBM29ybjdXdlZ3S0xHMlZKUjJHcUkwakt5ODhmTktBeU1ERHc0Y09Ib1BQMkpWdGIyOU96czdsdmd2YldvUGdLcDVDemFKd052aGd5LzJ5eTF5aStTWVN4SGZuOSszZlIwK2p5UlZ0ZmZHY0hCMjdSeWUweU9GM1UyTmhZMFVQZXFmRGNiRkQxdEN3RnRSY1hoNDF1Z0xpOHVKZ2RGS3ZvR3g3ZTB3N0dwdXB3WDYwajRTa3BLYUJxc2ZacHhzZFFkZ3d4VTFBa1prK05mWkxCWFdkTmRzUFlCZHhlbjdNRVh4ME5JOFVaU0FmNlkrOGxxK1huZ1E3T01mNEhYeW5rMGNQRFpCUVVvQnkvalNKaldwOU9DL2ZKbEJUSi9weDJKL1lTaTRYeThqbzVPVDFWVk1RRW5yOUdha3Q2MnhIaEsrcnFVaUdIdTl6WEJodXNVVUhIeUtYZHBlNmxvcFh3NFpkaHVrTDBwTzV0SFYzL1FVNVFVSkNMaTB0WW1Jck00ekcrMDNUdDlYSEJMZk85ZStmanFpeGxwYVhPbUk3c1lUdFF1dG1xazNjSjhGU2RuSnlJaW9wT1RrOGpFQWo0M0djZU5qYnJ5N005TlhZU3Ntek5rWkdSdDNCNHQ5dXFDbGpxQjRuQnk1SDN2UGZtbWl5L1JwV2RyQXI0VmNrRS9OUGh6MnhwYnNaMEI1dnpaOWE5YkxRNzMxOXM5OTR6YVhxVDN2bmNnMTlSVVJFVVJHZFRwdkRBbTRzTk1qS3lyYTJ0bTVzYlVLU0pnclF2ZWNHZDFuL3pZTHU0d2F4dW1qZGRJMDlMSEl4azRqK1VHRmF2dWJlcGxEeUVFSUZDRFh4ZVhWMTlaN3JPWEFQeFNUbTZ2ZjBTdE9xOU8zTjB1UHgxVk82eXBxbnBkSzdKaVRGK1lIajRNVHQ3aEVaWjdhdTJuMHRMUzZPam80dUxlVEJXdEs1NS83aXhxQzRETS9PZkl4OGc1T3V5WVkxeEExaklKMDVUcm0wTFhqdFRqME9scDM1YTk3K25aU2FQL3JvTTlQVDB3RXhOa2EvNDRXRDZ3YmRCMnRxSmhrNDFZWko2Z2JTcU51TSs5TWxxTkRGS0lIR0hNaDU3dUNsNGROMmp4bUF3cElUaHZSWlp6WEVKQ2R1ZVVubGFtUmwyYldQeDRmWGczdngxT1NBd2NNK0ZvRStzOWN0LzhQUHg0U3QybnAzZHFHYUZHSWFWL3UvdlNEVW9VWVNCY2NiN2NQMGVWNGdJcExrZjU3WmxwS0xyUGFWcVpVZ0Q1TlFBa2hEQ0JySWtQRHo4K3ZwNll2L1RtNzc2UUY0TFBvZEEyb2hGdDF3c0ZJQVY2WkN6eU8ydXJvcDRaWXFNZkZSbFhjZlpubUtER0liK0h4OVg4dTgvTGljc1A0b2hBVUNvSzJzcDFTcGFoUDBQVUVzQkFoUURGQUFBQUFnQWtJaEdXcGF2YzBPZ0FRQUE3d01BQUF3QUNRQUFBQUFBQUFBQUFMYUJBQUFBQUdSdlkzVnRaVzUwTG5odGJGVlVCUUFISUh1a1oxQkxBUUlVQXhRQUFBQUlBTFJlSVZyYnJub0o2QThBQURRU0FBQUlBQWtBQUFBQUFBQUFBQUMyZ2NvQkFBQnRiUzVpYTJsM2FWVlVCUUFIUkx4MFoxQkxBUUlVQXhRQUFBQUlBSkNJUmxyem9JUWRjUUVBQVA0Q0FBQVBBQWtBQUFBQUFBQUFBQUMyZ2RnUkFBQnRiWEJoWjJVdmNHRm5aUzVpYVc1VlZBVUFCeUI3cEdkUVN3RUNGQU1VQUFBQUNBQ1FpRVphazBHNWovVUdBQUFaUHdBQURRQUpBQUFBQUFBQUFBQUF0b0YyRXdBQWNHRm5aUzl3WVdkbExuaHRiRlZVQlFBSElIdWtaMUJMQVFJVUF4UUFBQUFJQUpDSVJscXVsS29ucUFFQUFQc0VBQUFWQUFrQUFBQUFBQUFBQUFDMmdaWWFBQUJ5Wld4ekwzQmhaMlZmWm05eWJXRjBjeTU0Yld4VlZBVUFCeUI3cEdkUVN3RUNGQU1VQUFBQUNBQ1FpRVphSlBEYitEb0FBQUE2QUFBQUVnQUpBQUFBQUFBQUFBQUF0b0Z4SEFBQWNtVnNjeTl3WVdkbFgzSmxiSE11ZUcxc1ZWUUZBQWNnZTZSblVFc0JBaFFERkFBQUFBZ0FrSWhHV3FWOEMrSTFCQUFBMkRzQUFBa0FDUUFBQUFBQUFBQUFBTGFCMnh3QUFIUm9aVzFsTG5odGJGVlVCUUFISUh1a1oxQkxBUUlVQXhRQUFBQUlBSkNJUmxwN1N3Mm9QeFlBQUZrV0FBQU5BQWtBQUFBQUFBQUFBQUMyZ1RjaEFBQjBhSFZ0WW01aGFXd3VjRzVuVlZRRkFBY2dlNlJuVUVzRkJnQUFBQUFJQUFnQUpRSUFBS0UzQUFBQUFBPT0iLAoJIkZpbGVOYW1lIiA6ICLlr7zlm74xKDEpLmVtbXgiCn0K"/>
    </extobj>
  </extobjs>
</s:customData>
</file>

<file path=customXml/itemProps167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WPS 演示</Application>
  <PresentationFormat>自定义</PresentationFormat>
  <Paragraphs>173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367</cp:revision>
  <dcterms:created xsi:type="dcterms:W3CDTF">2019-06-19T02:08:00Z</dcterms:created>
  <dcterms:modified xsi:type="dcterms:W3CDTF">2026-03-02T00:44:55Z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0C5DEDBD127C4ABFA5C44342BE8E5CD2_13</vt:lpwstr>
  </property>
</Properties>
</file>