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5.svg" ContentType="image/svg+xml"/>
  <Override PartName="/ppt/media/image24.svg" ContentType="image/svg+xml"/>
  <Override PartName="/ppt/media/image2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19" r:id="rId6"/>
    <p:sldId id="532" r:id="rId7"/>
    <p:sldId id="543" r:id="rId8"/>
    <p:sldId id="535" r:id="rId9"/>
    <p:sldId id="544" r:id="rId10"/>
    <p:sldId id="553" r:id="rId11"/>
    <p:sldId id="536" r:id="rId12"/>
    <p:sldId id="554" r:id="rId13"/>
    <p:sldId id="489" r:id="rId14"/>
    <p:sldId id="486" r:id="rId15"/>
    <p:sldId id="41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22B9FE"/>
    <a:srgbClr val="F6CB39"/>
    <a:srgbClr val="F2C538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7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6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15.svg"/><Relationship Id="rId7" Type="http://schemas.openxmlformats.org/officeDocument/2006/relationships/image" Target="../media/image14.png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image" Target="../media/image16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40.xml"/><Relationship Id="rId11" Type="http://schemas.openxmlformats.org/officeDocument/2006/relationships/image" Target="../media/image25.png"/><Relationship Id="rId10" Type="http://schemas.openxmlformats.org/officeDocument/2006/relationships/image" Target="../media/image24.svg"/><Relationship Id="rId1" Type="http://schemas.openxmlformats.org/officeDocument/2006/relationships/tags" Target="../tags/tag13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image" Target="../media/image15.svg"/><Relationship Id="rId7" Type="http://schemas.openxmlformats.org/officeDocument/2006/relationships/image" Target="../media/image14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image" Target="../media/image3.png"/><Relationship Id="rId7" Type="http://schemas.openxmlformats.org/officeDocument/2006/relationships/tags" Target="../tags/tag148.xml"/><Relationship Id="rId6" Type="http://schemas.openxmlformats.org/officeDocument/2006/relationships/image" Target="../media/image7.png"/><Relationship Id="rId5" Type="http://schemas.openxmlformats.org/officeDocument/2006/relationships/tags" Target="../tags/tag147.xml"/><Relationship Id="rId4" Type="http://schemas.openxmlformats.org/officeDocument/2006/relationships/image" Target="../media/image2.png"/><Relationship Id="rId3" Type="http://schemas.openxmlformats.org/officeDocument/2006/relationships/tags" Target="../tags/tag146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3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28.png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image" Target="../media/image13.png"/><Relationship Id="rId10" Type="http://schemas.openxmlformats.org/officeDocument/2006/relationships/tags" Target="../tags/tag150.xml"/><Relationship Id="rId1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8.xml"/><Relationship Id="rId7" Type="http://schemas.openxmlformats.org/officeDocument/2006/relationships/image" Target="../media/image7.png"/><Relationship Id="rId6" Type="http://schemas.openxmlformats.org/officeDocument/2006/relationships/tags" Target="../tags/tag157.xml"/><Relationship Id="rId5" Type="http://schemas.openxmlformats.org/officeDocument/2006/relationships/image" Target="../media/image2.png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60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59.xml"/><Relationship Id="rId1" Type="http://schemas.openxmlformats.org/officeDocument/2006/relationships/tags" Target="../tags/tag15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image" Target="../media/image3.png"/><Relationship Id="rId7" Type="http://schemas.openxmlformats.org/officeDocument/2006/relationships/tags" Target="../tags/tag95.xml"/><Relationship Id="rId6" Type="http://schemas.openxmlformats.org/officeDocument/2006/relationships/image" Target="../media/image7.png"/><Relationship Id="rId5" Type="http://schemas.openxmlformats.org/officeDocument/2006/relationships/tags" Target="../tags/tag94.xml"/><Relationship Id="rId4" Type="http://schemas.openxmlformats.org/officeDocument/2006/relationships/image" Target="../media/image2.png"/><Relationship Id="rId3" Type="http://schemas.openxmlformats.org/officeDocument/2006/relationships/tags" Target="../tags/tag93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0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image" Target="../media/image13.png"/><Relationship Id="rId10" Type="http://schemas.openxmlformats.org/officeDocument/2006/relationships/tags" Target="../tags/tag97.xml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image" Target="../media/image3.png"/><Relationship Id="rId5" Type="http://schemas.openxmlformats.org/officeDocument/2006/relationships/tags" Target="../tags/tag103.xml"/><Relationship Id="rId4" Type="http://schemas.openxmlformats.org/officeDocument/2006/relationships/image" Target="../media/image7.png"/><Relationship Id="rId3" Type="http://schemas.openxmlformats.org/officeDocument/2006/relationships/tags" Target="../tags/tag102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09.xml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10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image" Target="../media/image19.jpeg"/><Relationship Id="rId7" Type="http://schemas.openxmlformats.org/officeDocument/2006/relationships/tags" Target="../tags/tag113.xml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image" Target="../media/image16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5.xml"/><Relationship Id="rId12" Type="http://schemas.openxmlformats.org/officeDocument/2006/relationships/image" Target="../media/image15.svg"/><Relationship Id="rId11" Type="http://schemas.openxmlformats.org/officeDocument/2006/relationships/image" Target="../media/image14.png"/><Relationship Id="rId10" Type="http://schemas.openxmlformats.org/officeDocument/2006/relationships/image" Target="../media/image20.jpeg"/><Relationship Id="rId1" Type="http://schemas.openxmlformats.org/officeDocument/2006/relationships/tags" Target="../tags/tag11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jpeg"/><Relationship Id="rId7" Type="http://schemas.openxmlformats.org/officeDocument/2006/relationships/tags" Target="../tags/tag119.xml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image" Target="../media/image16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0.xml"/><Relationship Id="rId11" Type="http://schemas.openxmlformats.org/officeDocument/2006/relationships/image" Target="../media/image15.svg"/><Relationship Id="rId10" Type="http://schemas.openxmlformats.org/officeDocument/2006/relationships/image" Target="../media/image14.png"/><Relationship Id="rId1" Type="http://schemas.openxmlformats.org/officeDocument/2006/relationships/tags" Target="../tags/tag11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image" Target="../media/image3.png"/><Relationship Id="rId5" Type="http://schemas.openxmlformats.org/officeDocument/2006/relationships/tags" Target="../tags/tag123.xml"/><Relationship Id="rId4" Type="http://schemas.openxmlformats.org/officeDocument/2006/relationships/image" Target="../media/image7.png"/><Relationship Id="rId3" Type="http://schemas.openxmlformats.org/officeDocument/2006/relationships/tags" Target="../tags/tag122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tags" Target="../tags/tag12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image" Target="../media/image3.png"/><Relationship Id="rId5" Type="http://schemas.openxmlformats.org/officeDocument/2006/relationships/tags" Target="../tags/tag131.xml"/><Relationship Id="rId4" Type="http://schemas.openxmlformats.org/officeDocument/2006/relationships/image" Target="../media/image7.png"/><Relationship Id="rId3" Type="http://schemas.openxmlformats.org/officeDocument/2006/relationships/tags" Target="../tags/tag130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3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tags" Target="../tags/tag1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任务二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参与网络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社交</a:t>
            </a:r>
            <a:endParaRPr lang="zh-CN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主题一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在线分享交流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任务三：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3290" y="1358265"/>
            <a:ext cx="10074910" cy="9982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针对以下几个方面，与同伴讨论应该如何利用好网络社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交平台，将讨论的结果写在方框里。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460865" y="2048510"/>
            <a:ext cx="2389505" cy="726440"/>
            <a:chOff x="7101" y="3425"/>
            <a:chExt cx="3763" cy="1144"/>
          </a:xfrm>
        </p:grpSpPr>
        <p:pic>
          <p:nvPicPr>
            <p:cNvPr id="9" name="图片 8" descr="时间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101" y="3425"/>
              <a:ext cx="1144" cy="114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706" y="3656"/>
              <a:ext cx="3158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pic>
        <p:nvPicPr>
          <p:cNvPr id="6" name="图片 5" descr="小组讨论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4730" y="1236345"/>
            <a:ext cx="673100" cy="673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1">
            <a:clrChange>
              <a:clrFrom>
                <a:srgbClr val="FBE3ED">
                  <a:alpha val="100000"/>
                </a:srgbClr>
              </a:clrFrom>
              <a:clrTo>
                <a:srgbClr val="FBE3E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295" y="2356485"/>
            <a:ext cx="8971915" cy="40779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324600" y="275082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交友、学习、兴趣爱好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39535" y="346138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积极乐观的账户形象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39535" y="4208145"/>
            <a:ext cx="3021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点赞并转发优质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内容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39535" y="4954905"/>
            <a:ext cx="4154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避免泄露个人隐私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39535" y="5701665"/>
            <a:ext cx="4154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不造谣、不传谣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四：做一做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3" name="图形"/>
          <p:cNvSpPr txBox="1"/>
          <p:nvPr/>
        </p:nvSpPr>
        <p:spPr>
          <a:xfrm>
            <a:off x="1771015" y="1437640"/>
            <a:ext cx="970026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不同的网络社交平台，对我们学习和生活的影响有好有坏。因此，我们要学会挑选合适的网络社交平台。请填写网络社交平台推荐表，并与同伴分享。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70380" y="1614805"/>
            <a:ext cx="560070" cy="5600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66895" y="4137025"/>
            <a:ext cx="2389505" cy="726440"/>
            <a:chOff x="7101" y="3425"/>
            <a:chExt cx="3763" cy="1144"/>
          </a:xfrm>
        </p:grpSpPr>
        <p:pic>
          <p:nvPicPr>
            <p:cNvPr id="6" name="图片 5" descr="时间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101" y="3425"/>
              <a:ext cx="1144" cy="114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706" y="3656"/>
              <a:ext cx="3158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7" name="图片 6" descr="三年级课件（主题一任务二）_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72970" y="1336675"/>
            <a:ext cx="8320000" cy="468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635"/>
            <a:ext cx="12192000" cy="6197600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635" y="2173605"/>
            <a:ext cx="12190730" cy="468439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549400" y="1447165"/>
            <a:ext cx="5094605" cy="3764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小美喜欢小动物，在网络社交平台上关注了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流浪动物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栏目，能及时了解周边流浪动物的信息；小美的外婆是一名裁缝，常常录视频上传到社交平台，吸引了不少粉丝的关注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……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这些都是网络社交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行为。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94482" y="2318465"/>
            <a:ext cx="3964940" cy="2765415"/>
            <a:chOff x="3879" y="2000"/>
            <a:chExt cx="9547" cy="10593"/>
          </a:xfrm>
        </p:grpSpPr>
        <p:sp>
          <p:nvSpPr>
            <p:cNvPr id="9" name="图形"/>
            <p:cNvSpPr txBox="1"/>
            <p:nvPr/>
          </p:nvSpPr>
          <p:spPr>
            <a:xfrm>
              <a:off x="4627" y="3968"/>
              <a:ext cx="8347" cy="295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说一说发生在你身边的网络社交行为有哪些？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3879" y="2000"/>
              <a:ext cx="9547" cy="10593"/>
            </a:xfrm>
            <a:prstGeom prst="cloudCallout">
              <a:avLst>
                <a:gd name="adj1" fmla="val 39446"/>
                <a:gd name="adj2" fmla="val 46680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48215" y="4224655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721985" y="1765300"/>
            <a:ext cx="5560695" cy="3547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网络社交就是人们在网上交朋友，也可以把现实中的朋友关系放到网络世界里去。作为数字小公民，我们可以在网络社交平台进行互动，共同学习进步。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76770" y="1956096"/>
            <a:ext cx="4164992" cy="2873472"/>
            <a:chOff x="2468" y="3961"/>
            <a:chExt cx="8539" cy="3904"/>
          </a:xfrm>
        </p:grpSpPr>
        <p:sp>
          <p:nvSpPr>
            <p:cNvPr id="9" name="图形"/>
            <p:cNvSpPr txBox="1"/>
            <p:nvPr/>
          </p:nvSpPr>
          <p:spPr>
            <a:xfrm>
              <a:off x="3315" y="4547"/>
              <a:ext cx="6845" cy="270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班级正在举办</a:t>
              </a: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“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网络社交平台推选活动</a:t>
              </a: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”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，快来一起参与吧！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  <a:p>
              <a:pPr indent="457200" algn="just" fontAlgn="auto">
                <a:lnSpc>
                  <a:spcPts val="3580"/>
                </a:lnSpc>
              </a:pP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68" y="3961"/>
              <a:ext cx="8539" cy="3904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73018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名称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功能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微信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即时交流、浏览和分享朋友圈、订阅公众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号、支付功能、小程序应用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......</a:t>
            </a:r>
            <a:endParaRPr lang="en-US" altLang="zh-CN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抖音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录制、编辑并分享短视频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;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点赞、评论、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分享，并关注喜欢的创作者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;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直播带货等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知乎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提问与回答、关注话题、参与互动、收藏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与分享、在线直播问答等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23290" y="1611630"/>
            <a:ext cx="10074910" cy="9893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你常用的网络社交平台有哪些？它们分别能实现什么功能？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2"/>
            </p:custDataLst>
          </p:nvPr>
        </p:nvGraphicFramePr>
        <p:xfrm>
          <a:off x="1642745" y="3196590"/>
          <a:ext cx="9226550" cy="2952115"/>
        </p:xfrm>
        <a:graphic>
          <a:graphicData uri="http://schemas.openxmlformats.org/drawingml/2006/table">
            <a:tbl>
              <a:tblPr/>
              <a:tblGrid>
                <a:gridCol w="2306955"/>
                <a:gridCol w="6919595"/>
              </a:tblGrid>
              <a:tr h="365760">
                <a:tc>
                  <a:txBody>
                    <a:bodyPr/>
                    <a:p>
                      <a:pPr algn="ctr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名称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功能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869315">
                <a:tc>
                  <a:txBody>
                    <a:bodyPr/>
                    <a:p>
                      <a:pPr algn="ctr" fontAlgn="ctr"/>
                      <a:endParaRPr lang="zh-CN" altLang="en-US" sz="2400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endParaRPr lang="en-US" altLang="zh-CN" sz="2400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869950">
                <a:tc>
                  <a:txBody>
                    <a:bodyPr/>
                    <a:p>
                      <a:pPr algn="ctr" fontAlgn="ctr"/>
                      <a:endParaRPr lang="zh-CN" altLang="en-US" sz="2400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 fontAlgn="b"/>
                      <a:endParaRPr lang="zh-CN" altLang="en-US" sz="2400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0" marR="0" marT="0" marB="0" anchor="b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847090">
                <a:tc>
                  <a:txBody>
                    <a:bodyPr/>
                    <a:p>
                      <a:pPr algn="l" fontAlgn="t"/>
                      <a:endParaRPr lang="zh-CN" altLang="en-US" sz="120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endParaRPr lang="zh-CN" altLang="en-US" sz="120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10" name="图片 9" descr="时间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42020" y="2451735"/>
            <a:ext cx="605790" cy="6057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708390" y="252984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37080" y="3766185"/>
            <a:ext cx="1360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ctr"/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微信</a:t>
            </a:r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4070985" y="3634105"/>
            <a:ext cx="67487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即时交流、浏览和分享朋友圈、订阅公众号、支付功能、小程序应用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</a:t>
            </a:r>
            <a:endParaRPr lang="zh-CN" altLang="en-US" sz="2400"/>
          </a:p>
        </p:txBody>
      </p:sp>
      <p:sp>
        <p:nvSpPr>
          <p:cNvPr id="21" name="文本框 20"/>
          <p:cNvSpPr txBox="1"/>
          <p:nvPr/>
        </p:nvSpPr>
        <p:spPr>
          <a:xfrm>
            <a:off x="2223135" y="4534535"/>
            <a:ext cx="1250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知乎</a:t>
            </a:r>
            <a:endParaRPr lang="zh-CN" altLang="en-US" sz="3200"/>
          </a:p>
        </p:txBody>
      </p:sp>
      <p:sp>
        <p:nvSpPr>
          <p:cNvPr id="22" name="文本框 21"/>
          <p:cNvSpPr txBox="1"/>
          <p:nvPr/>
        </p:nvSpPr>
        <p:spPr>
          <a:xfrm>
            <a:off x="4148455" y="4474845"/>
            <a:ext cx="63646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提问与回答、关注话题、参与互动、收藏与分享、在线直播问答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......</a:t>
            </a:r>
            <a:endParaRPr lang="en-US" altLang="zh-CN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5" grpId="0"/>
      <p:bldP spid="15" grpId="1"/>
      <p:bldP spid="19" grpId="0"/>
      <p:bldP spid="19" grpId="1"/>
      <p:bldP spid="21" grpId="0"/>
      <p:bldP spid="21" grpId="1"/>
      <p:bldP spid="22" grpId="0"/>
      <p:bldP spid="2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34022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78255" y="1358265"/>
            <a:ext cx="10074910" cy="9982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结合个人经历及所见所闻，想一想网络社交平台的特点和作用分别是什么，把你的想法记录下来。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网络社交平台的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特点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有哪些？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78255" y="3138170"/>
            <a:ext cx="2520000" cy="252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959860" y="3138170"/>
            <a:ext cx="2520000" cy="2520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59860" y="5755640"/>
            <a:ext cx="2677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登录学习账号需要输入账号密码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3505" y="5755640"/>
            <a:ext cx="24250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通过在线直播课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学习捏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轻粘土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880860" y="3137535"/>
            <a:ext cx="3402330" cy="1878330"/>
          </a:xfrm>
          <a:prstGeom prst="cloudCallout">
            <a:avLst>
              <a:gd name="adj1" fmla="val 51552"/>
              <a:gd name="adj2" fmla="val 542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98030" y="3429000"/>
            <a:ext cx="3018155" cy="207518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交互性强、用户参与度高、信息传播速度快等。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460865" y="2048510"/>
            <a:ext cx="2389505" cy="726440"/>
            <a:chOff x="7101" y="3425"/>
            <a:chExt cx="3763" cy="1144"/>
          </a:xfrm>
        </p:grpSpPr>
        <p:pic>
          <p:nvPicPr>
            <p:cNvPr id="6" name="图片 5" descr="时间"/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101" y="3425"/>
              <a:ext cx="1144" cy="114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7706" y="3656"/>
              <a:ext cx="3158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78255" y="1358265"/>
            <a:ext cx="10074910" cy="9982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结合个人经历及所见所闻，想一想网络社交平台的特点和作用分别是什么，把你的想法记录下来。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网络社交平台的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作用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有哪些？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28135" y="5755640"/>
            <a:ext cx="2677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为好人好事的新闻点赞和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留言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3505" y="5755640"/>
            <a:ext cx="24250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通过网络社交平台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分享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手工作品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805930" y="3137535"/>
            <a:ext cx="3477260" cy="1962150"/>
          </a:xfrm>
          <a:prstGeom prst="cloudCallout">
            <a:avLst>
              <a:gd name="adj1" fmla="val 51552"/>
              <a:gd name="adj2" fmla="val 542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98030" y="3585210"/>
            <a:ext cx="3018155" cy="11950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社交功能、信息传播、意见表达、知识分享、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商业推广。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410335" y="3029585"/>
            <a:ext cx="2520000" cy="252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06875" y="3029585"/>
            <a:ext cx="2520000" cy="2520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460865" y="2048510"/>
            <a:ext cx="2389505" cy="726440"/>
            <a:chOff x="7101" y="3425"/>
            <a:chExt cx="3763" cy="1144"/>
          </a:xfrm>
        </p:grpSpPr>
        <p:pic>
          <p:nvPicPr>
            <p:cNvPr id="11" name="图片 10" descr="时间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101" y="3425"/>
              <a:ext cx="1144" cy="1144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706" y="3656"/>
              <a:ext cx="3158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1.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小美的姑姑是一名职业画家，她经常将自己的画作发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257300" y="1795780"/>
            <a:ext cx="98418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网络社交平台使用需合理。判断以下网络社交案例，若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有不合理的使用行为请在括号里画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×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3020" y="3437890"/>
            <a:ext cx="97961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小美的姑姑是一名职业画家，通过网络社交平台发布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画作，有不少商家向其约稿。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有人为了博取关注，故意在网络社交平台发布假新闻。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22815" y="4806315"/>
            <a:ext cx="804545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×</a:t>
            </a:r>
            <a:endParaRPr lang="zh-CN" altLang="en-US" sz="660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1.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小美的姑姑是一名职业画家，她经常将自己的画作发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257300" y="1405890"/>
            <a:ext cx="98418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判断以下网络社交案例，对于你认为会产生负面影响的，在括号里画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×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2745" y="2775585"/>
            <a:ext cx="90601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在某直播平台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，某网红主播经常诱导老年粉丝打赏昂贵的礼物。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壮壮的伯伯是一名村干部，经常到田间地头直播销售当地的优质农产品，带动家乡的经济发展。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3370" y="2875915"/>
            <a:ext cx="804545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×</a:t>
            </a:r>
            <a:endParaRPr lang="zh-CN" altLang="en-US" sz="660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TABLE_ENDDRAG_ORIGIN_RECT" val="726*228"/>
  <p:tag name="TABLE_ENDDRAG_RECT" val="129*255*726*228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wpp_generatepicture" val="1"/>
</p:tagLst>
</file>

<file path=ppt/tags/tag114.xml><?xml version="1.0" encoding="utf-8"?>
<p:tagLst xmlns:p="http://schemas.openxmlformats.org/presentationml/2006/main">
  <p:tag name="wpp_generatepicture" val="1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wpp_generatepicture" val="1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1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1480</Words>
  <Application>WPS 演示</Application>
  <PresentationFormat>自定义</PresentationFormat>
  <Paragraphs>198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370</cp:revision>
  <dcterms:created xsi:type="dcterms:W3CDTF">2019-06-19T02:08:00Z</dcterms:created>
  <dcterms:modified xsi:type="dcterms:W3CDTF">2026-03-02T00:34:03Z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891B3CD9270B487BAD4FC5DC3915B4A6_13</vt:lpwstr>
  </property>
</Properties>
</file>