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6.svg" ContentType="image/svg+xml"/>
  <Override PartName="/ppt/media/image21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7"/>
  </p:notesMasterIdLst>
  <p:handoutMasterIdLst>
    <p:handoutMasterId r:id="rId18"/>
  </p:handoutMasterIdLst>
  <p:sldIdLst>
    <p:sldId id="409" r:id="rId4"/>
    <p:sldId id="410" r:id="rId5"/>
    <p:sldId id="519" r:id="rId6"/>
    <p:sldId id="520" r:id="rId7"/>
    <p:sldId id="412" r:id="rId8"/>
    <p:sldId id="532" r:id="rId9"/>
    <p:sldId id="533" r:id="rId10"/>
    <p:sldId id="455" r:id="rId11"/>
    <p:sldId id="534" r:id="rId12"/>
    <p:sldId id="521" r:id="rId13"/>
    <p:sldId id="522" r:id="rId14"/>
    <p:sldId id="486" r:id="rId15"/>
    <p:sldId id="41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2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22B9FE"/>
    <a:srgbClr val="F6CB39"/>
    <a:srgbClr val="F2C538"/>
    <a:srgbClr val="FFFFFF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312"/>
        <p:guide pos="384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8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image" Target="../media/image3.png"/><Relationship Id="rId5" Type="http://schemas.openxmlformats.org/officeDocument/2006/relationships/tags" Target="../tags/tag146.xml"/><Relationship Id="rId4" Type="http://schemas.openxmlformats.org/officeDocument/2006/relationships/image" Target="../media/image7.png"/><Relationship Id="rId3" Type="http://schemas.openxmlformats.org/officeDocument/2006/relationships/tags" Target="../tags/tag145.xml"/><Relationship Id="rId24" Type="http://schemas.openxmlformats.org/officeDocument/2006/relationships/slideLayout" Target="../slideLayouts/slideLayout1.xml"/><Relationship Id="rId23" Type="http://schemas.openxmlformats.org/officeDocument/2006/relationships/tags" Target="../tags/tag157.xml"/><Relationship Id="rId22" Type="http://schemas.openxmlformats.org/officeDocument/2006/relationships/tags" Target="../tags/tag156.xml"/><Relationship Id="rId21" Type="http://schemas.openxmlformats.org/officeDocument/2006/relationships/tags" Target="../tags/tag155.xml"/><Relationship Id="rId20" Type="http://schemas.openxmlformats.org/officeDocument/2006/relationships/tags" Target="../tags/tag154.xml"/><Relationship Id="rId2" Type="http://schemas.openxmlformats.org/officeDocument/2006/relationships/image" Target="../media/image1.png"/><Relationship Id="rId19" Type="http://schemas.openxmlformats.org/officeDocument/2006/relationships/image" Target="../media/image25.png"/><Relationship Id="rId18" Type="http://schemas.openxmlformats.org/officeDocument/2006/relationships/tags" Target="../tags/tag153.xml"/><Relationship Id="rId17" Type="http://schemas.openxmlformats.org/officeDocument/2006/relationships/image" Target="../media/image24.jpeg"/><Relationship Id="rId16" Type="http://schemas.openxmlformats.org/officeDocument/2006/relationships/tags" Target="../tags/tag152.xml"/><Relationship Id="rId15" Type="http://schemas.openxmlformats.org/officeDocument/2006/relationships/image" Target="../media/image23.jpeg"/><Relationship Id="rId14" Type="http://schemas.openxmlformats.org/officeDocument/2006/relationships/tags" Target="../tags/tag151.xml"/><Relationship Id="rId13" Type="http://schemas.openxmlformats.org/officeDocument/2006/relationships/image" Target="../media/image21.svg"/><Relationship Id="rId12" Type="http://schemas.openxmlformats.org/officeDocument/2006/relationships/image" Target="../media/image20.png"/><Relationship Id="rId11" Type="http://schemas.openxmlformats.org/officeDocument/2006/relationships/tags" Target="../tags/tag150.xml"/><Relationship Id="rId10" Type="http://schemas.openxmlformats.org/officeDocument/2006/relationships/tags" Target="../tags/tag149.xml"/><Relationship Id="rId1" Type="http://schemas.openxmlformats.org/officeDocument/2006/relationships/tags" Target="../tags/tag14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image" Target="../media/image3.png"/><Relationship Id="rId5" Type="http://schemas.openxmlformats.org/officeDocument/2006/relationships/tags" Target="../tags/tag160.xml"/><Relationship Id="rId4" Type="http://schemas.openxmlformats.org/officeDocument/2006/relationships/image" Target="../media/image7.png"/><Relationship Id="rId3" Type="http://schemas.openxmlformats.org/officeDocument/2006/relationships/tags" Target="../tags/tag159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65.xml"/><Relationship Id="rId12" Type="http://schemas.openxmlformats.org/officeDocument/2006/relationships/image" Target="../media/image17.png"/><Relationship Id="rId11" Type="http://schemas.openxmlformats.org/officeDocument/2006/relationships/tags" Target="../tags/tag164.xml"/><Relationship Id="rId10" Type="http://schemas.openxmlformats.org/officeDocument/2006/relationships/tags" Target="../tags/tag163.xml"/><Relationship Id="rId1" Type="http://schemas.openxmlformats.org/officeDocument/2006/relationships/tags" Target="../tags/tag15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image" Target="../media/image3.png"/><Relationship Id="rId7" Type="http://schemas.openxmlformats.org/officeDocument/2006/relationships/tags" Target="../tags/tag169.xml"/><Relationship Id="rId6" Type="http://schemas.openxmlformats.org/officeDocument/2006/relationships/image" Target="../media/image7.png"/><Relationship Id="rId5" Type="http://schemas.openxmlformats.org/officeDocument/2006/relationships/tags" Target="../tags/tag168.xml"/><Relationship Id="rId4" Type="http://schemas.openxmlformats.org/officeDocument/2006/relationships/image" Target="../media/image2.png"/><Relationship Id="rId3" Type="http://schemas.openxmlformats.org/officeDocument/2006/relationships/tags" Target="../tags/tag167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74.xml"/><Relationship Id="rId16" Type="http://schemas.openxmlformats.org/officeDocument/2006/relationships/image" Target="../media/image26.png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73.xml"/><Relationship Id="rId12" Type="http://schemas.openxmlformats.org/officeDocument/2006/relationships/tags" Target="../tags/tag172.xml"/><Relationship Id="rId11" Type="http://schemas.openxmlformats.org/officeDocument/2006/relationships/image" Target="../media/image13.png"/><Relationship Id="rId10" Type="http://schemas.openxmlformats.org/officeDocument/2006/relationships/tags" Target="../tags/tag171.xml"/><Relationship Id="rId1" Type="http://schemas.openxmlformats.org/officeDocument/2006/relationships/tags" Target="../tags/tag16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79.xml"/><Relationship Id="rId7" Type="http://schemas.openxmlformats.org/officeDocument/2006/relationships/image" Target="../media/image7.png"/><Relationship Id="rId6" Type="http://schemas.openxmlformats.org/officeDocument/2006/relationships/tags" Target="../tags/tag178.xml"/><Relationship Id="rId5" Type="http://schemas.openxmlformats.org/officeDocument/2006/relationships/image" Target="../media/image2.png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81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80.xml"/><Relationship Id="rId1" Type="http://schemas.openxmlformats.org/officeDocument/2006/relationships/tags" Target="../tags/tag17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3" Type="http://schemas.openxmlformats.org/officeDocument/2006/relationships/slideLayout" Target="../slideLayouts/slideLayout1.xml"/><Relationship Id="rId62" Type="http://schemas.openxmlformats.org/officeDocument/2006/relationships/tags" Target="../tags/tag93.xml"/><Relationship Id="rId61" Type="http://schemas.openxmlformats.org/officeDocument/2006/relationships/tags" Target="../tags/tag92.xml"/><Relationship Id="rId60" Type="http://schemas.openxmlformats.org/officeDocument/2006/relationships/tags" Target="../tags/tag91.xml"/><Relationship Id="rId6" Type="http://schemas.openxmlformats.org/officeDocument/2006/relationships/image" Target="../media/image7.png"/><Relationship Id="rId59" Type="http://schemas.openxmlformats.org/officeDocument/2006/relationships/tags" Target="../tags/tag90.xml"/><Relationship Id="rId58" Type="http://schemas.openxmlformats.org/officeDocument/2006/relationships/tags" Target="../tags/tag89.xml"/><Relationship Id="rId57" Type="http://schemas.openxmlformats.org/officeDocument/2006/relationships/tags" Target="../tags/tag88.xml"/><Relationship Id="rId56" Type="http://schemas.openxmlformats.org/officeDocument/2006/relationships/tags" Target="../tags/tag87.xml"/><Relationship Id="rId55" Type="http://schemas.openxmlformats.org/officeDocument/2006/relationships/tags" Target="../tags/tag86.xml"/><Relationship Id="rId54" Type="http://schemas.openxmlformats.org/officeDocument/2006/relationships/tags" Target="../tags/tag85.xml"/><Relationship Id="rId53" Type="http://schemas.openxmlformats.org/officeDocument/2006/relationships/tags" Target="../tags/tag84.xml"/><Relationship Id="rId52" Type="http://schemas.openxmlformats.org/officeDocument/2006/relationships/tags" Target="../tags/tag83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image" Target="../media/image3.png"/><Relationship Id="rId7" Type="http://schemas.openxmlformats.org/officeDocument/2006/relationships/tags" Target="../tags/tag97.xml"/><Relationship Id="rId6" Type="http://schemas.openxmlformats.org/officeDocument/2006/relationships/image" Target="../media/image7.png"/><Relationship Id="rId5" Type="http://schemas.openxmlformats.org/officeDocument/2006/relationships/tags" Target="../tags/tag96.xml"/><Relationship Id="rId4" Type="http://schemas.openxmlformats.org/officeDocument/2006/relationships/image" Target="../media/image2.png"/><Relationship Id="rId3" Type="http://schemas.openxmlformats.org/officeDocument/2006/relationships/tags" Target="../tags/tag95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02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01.xml"/><Relationship Id="rId12" Type="http://schemas.openxmlformats.org/officeDocument/2006/relationships/tags" Target="../tags/tag100.xml"/><Relationship Id="rId11" Type="http://schemas.openxmlformats.org/officeDocument/2006/relationships/image" Target="../media/image13.png"/><Relationship Id="rId10" Type="http://schemas.openxmlformats.org/officeDocument/2006/relationships/tags" Target="../tags/tag99.xml"/><Relationship Id="rId1" Type="http://schemas.openxmlformats.org/officeDocument/2006/relationships/tags" Target="../tags/tag9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image" Target="../media/image3.png"/><Relationship Id="rId7" Type="http://schemas.openxmlformats.org/officeDocument/2006/relationships/tags" Target="../tags/tag106.xml"/><Relationship Id="rId6" Type="http://schemas.openxmlformats.org/officeDocument/2006/relationships/image" Target="../media/image7.png"/><Relationship Id="rId5" Type="http://schemas.openxmlformats.org/officeDocument/2006/relationships/tags" Target="../tags/tag105.xml"/><Relationship Id="rId4" Type="http://schemas.openxmlformats.org/officeDocument/2006/relationships/image" Target="../media/image2.png"/><Relationship Id="rId3" Type="http://schemas.openxmlformats.org/officeDocument/2006/relationships/tags" Target="../tags/tag104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11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10.xml"/><Relationship Id="rId12" Type="http://schemas.openxmlformats.org/officeDocument/2006/relationships/tags" Target="../tags/tag109.xml"/><Relationship Id="rId11" Type="http://schemas.openxmlformats.org/officeDocument/2006/relationships/image" Target="../media/image13.png"/><Relationship Id="rId10" Type="http://schemas.openxmlformats.org/officeDocument/2006/relationships/tags" Target="../tags/tag108.xml"/><Relationship Id="rId1" Type="http://schemas.openxmlformats.org/officeDocument/2006/relationships/tags" Target="../tags/tag103.xml"/></Relationships>
</file>

<file path=ppt/slides/_rels/slide5.xml.rels><?xml version="1.0" encoding="UTF-8" standalone="yes"?>
<Relationships xmlns="http://schemas.openxmlformats.org/package/2006/relationships"><Relationship Id="rId9" Type="http://schemas.microsoft.com/office/2007/relationships/hdphoto" Target="../media/image19.wdp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image" Target="../media/image1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15.xml"/><Relationship Id="rId1" Type="http://schemas.openxmlformats.org/officeDocument/2006/relationships/tags" Target="../tags/tag11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image" Target="../media/image14.png"/><Relationship Id="rId5" Type="http://schemas.openxmlformats.org/officeDocument/2006/relationships/tags" Target="../tags/tag118.xml"/><Relationship Id="rId4" Type="http://schemas.openxmlformats.org/officeDocument/2006/relationships/image" Target="../media/image3.png"/><Relationship Id="rId3" Type="http://schemas.openxmlformats.org/officeDocument/2006/relationships/tags" Target="../tags/tag117.xml"/><Relationship Id="rId2" Type="http://schemas.openxmlformats.org/officeDocument/2006/relationships/image" Target="../media/image1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1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image" Target="../media/image3.png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image" Target="../media/image14.png"/><Relationship Id="rId3" Type="http://schemas.openxmlformats.org/officeDocument/2006/relationships/tags" Target="../tags/tag123.xml"/><Relationship Id="rId2" Type="http://schemas.openxmlformats.org/officeDocument/2006/relationships/image" Target="../media/image1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2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32.xml"/><Relationship Id="rId7" Type="http://schemas.openxmlformats.org/officeDocument/2006/relationships/tags" Target="../tags/tag131.xml"/><Relationship Id="rId6" Type="http://schemas.openxmlformats.org/officeDocument/2006/relationships/image" Target="../media/image3.png"/><Relationship Id="rId5" Type="http://schemas.openxmlformats.org/officeDocument/2006/relationships/tags" Target="../tags/tag130.xml"/><Relationship Id="rId4" Type="http://schemas.openxmlformats.org/officeDocument/2006/relationships/image" Target="../media/image7.png"/><Relationship Id="rId3" Type="http://schemas.openxmlformats.org/officeDocument/2006/relationships/tags" Target="../tags/tag129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35.xml"/><Relationship Id="rId14" Type="http://schemas.openxmlformats.org/officeDocument/2006/relationships/image" Target="../media/image17.png"/><Relationship Id="rId13" Type="http://schemas.openxmlformats.org/officeDocument/2006/relationships/image" Target="../media/image21.svg"/><Relationship Id="rId12" Type="http://schemas.openxmlformats.org/officeDocument/2006/relationships/image" Target="../media/image20.png"/><Relationship Id="rId11" Type="http://schemas.openxmlformats.org/officeDocument/2006/relationships/tags" Target="../tags/tag134.xml"/><Relationship Id="rId10" Type="http://schemas.openxmlformats.org/officeDocument/2006/relationships/tags" Target="../tags/tag133.xml"/><Relationship Id="rId1" Type="http://schemas.openxmlformats.org/officeDocument/2006/relationships/tags" Target="../tags/tag12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image" Target="../media/image3.png"/><Relationship Id="rId5" Type="http://schemas.openxmlformats.org/officeDocument/2006/relationships/tags" Target="../tags/tag138.xml"/><Relationship Id="rId4" Type="http://schemas.openxmlformats.org/officeDocument/2006/relationships/image" Target="../media/image7.png"/><Relationship Id="rId3" Type="http://schemas.openxmlformats.org/officeDocument/2006/relationships/tags" Target="../tags/tag137.x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43.xml"/><Relationship Id="rId17" Type="http://schemas.openxmlformats.org/officeDocument/2006/relationships/image" Target="../media/image22.png"/><Relationship Id="rId16" Type="http://schemas.openxmlformats.org/officeDocument/2006/relationships/image" Target="../media/image17.png"/><Relationship Id="rId15" Type="http://schemas.openxmlformats.org/officeDocument/2006/relationships/image" Target="../media/image16.svg"/><Relationship Id="rId14" Type="http://schemas.openxmlformats.org/officeDocument/2006/relationships/image" Target="../media/image15.png"/><Relationship Id="rId13" Type="http://schemas.openxmlformats.org/officeDocument/2006/relationships/image" Target="../media/image21.svg"/><Relationship Id="rId12" Type="http://schemas.openxmlformats.org/officeDocument/2006/relationships/image" Target="../media/image20.png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tags" Target="../tags/tag1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任务三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了解自主可控</a:t>
            </a:r>
            <a:endParaRPr lang="zh-CN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三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主题四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了解自主可控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9265285" cy="1437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一些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关键、核心技术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是否自主可控，更关乎国家、社会、家庭、个人的切身利益。查阅相关资料，想一想如果以下领域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没有实现自主可控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，会出现怎样的后果？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活动五：想一想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65885" y="1690370"/>
            <a:ext cx="625475" cy="625475"/>
          </a:xfrm>
          <a:prstGeom prst="rect">
            <a:avLst/>
          </a:prstGeom>
        </p:spPr>
      </p:pic>
      <p:pic>
        <p:nvPicPr>
          <p:cNvPr id="8" name="图片 7" descr="H:/2024年9月至2025年1月上课/三四年级/信息科技三四年级编写要求和资源制作要求/三年级图片制作(2)/三年级图片制作/图12.jpg图1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rcRect l="30" r="30"/>
          <a:stretch>
            <a:fillRect/>
          </a:stretch>
        </p:blipFill>
        <p:spPr>
          <a:xfrm>
            <a:off x="1162685" y="3429000"/>
            <a:ext cx="3082925" cy="2111375"/>
          </a:xfrm>
          <a:prstGeom prst="rect">
            <a:avLst/>
          </a:prstGeom>
        </p:spPr>
      </p:pic>
      <p:pic>
        <p:nvPicPr>
          <p:cNvPr id="9" name="图片 8" descr="H:/2024年9月至2025年1月上课/三四年级/信息科技三四年级编写要求和资源制作要求/三年级图片制作(2)/三年级图片制作/图13.jpg图13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rcRect l="15" r="15"/>
          <a:stretch>
            <a:fillRect/>
          </a:stretch>
        </p:blipFill>
        <p:spPr>
          <a:xfrm>
            <a:off x="4798060" y="3429000"/>
            <a:ext cx="3086735" cy="2113915"/>
          </a:xfrm>
          <a:prstGeom prst="rect">
            <a:avLst/>
          </a:prstGeom>
        </p:spPr>
      </p:pic>
      <p:pic>
        <p:nvPicPr>
          <p:cNvPr id="10" name="图片 9" descr="H:/2024年9月至2025年1月上课/三四年级/信息科技三四年级编写要求和资源制作要求/三年级图片制作(2)/三年级图片制作/图14.png图14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rcRect l="15" r="15"/>
          <a:stretch>
            <a:fillRect/>
          </a:stretch>
        </p:blipFill>
        <p:spPr>
          <a:xfrm>
            <a:off x="8369935" y="3429000"/>
            <a:ext cx="3049905" cy="2088515"/>
          </a:xfrm>
          <a:prstGeom prst="rect">
            <a:avLst/>
          </a:prstGeom>
        </p:spPr>
      </p:pic>
      <p:sp>
        <p:nvSpPr>
          <p:cNvPr id="24" name="图形"/>
          <p:cNvSpPr txBox="1"/>
          <p:nvPr>
            <p:custDataLst>
              <p:tags r:id="rId20"/>
            </p:custDataLst>
          </p:nvPr>
        </p:nvSpPr>
        <p:spPr>
          <a:xfrm>
            <a:off x="1365885" y="5555615"/>
            <a:ext cx="306514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中国空间站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3" name="图形"/>
          <p:cNvSpPr txBox="1"/>
          <p:nvPr>
            <p:custDataLst>
              <p:tags r:id="rId21"/>
            </p:custDataLst>
          </p:nvPr>
        </p:nvSpPr>
        <p:spPr>
          <a:xfrm>
            <a:off x="4932045" y="5555615"/>
            <a:ext cx="306514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国产大飞机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5" name="图形"/>
          <p:cNvSpPr txBox="1"/>
          <p:nvPr>
            <p:custDataLst>
              <p:tags r:id="rId22"/>
            </p:custDataLst>
          </p:nvPr>
        </p:nvSpPr>
        <p:spPr>
          <a:xfrm>
            <a:off x="8498205" y="5555615"/>
            <a:ext cx="306514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中国高铁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2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  <p:bldP spid="24" grpId="1"/>
      <p:bldP spid="13" grpId="1"/>
      <p:bldP spid="1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365250" y="1892300"/>
            <a:ext cx="984440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搜索与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大国重器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相关的图书和纪录片等，选择你最感兴趣的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技术成果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深入了解，并该成果的重要内容填入表格中。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活动六：填一填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31035" y="3934460"/>
            <a:ext cx="2893060" cy="726440"/>
            <a:chOff x="3710" y="8236"/>
            <a:chExt cx="4556" cy="1144"/>
          </a:xfrm>
        </p:grpSpPr>
        <p:pic>
          <p:nvPicPr>
            <p:cNvPr id="15" name="图片 14" descr="时间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710" y="8236"/>
              <a:ext cx="1144" cy="1144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5006" y="8424"/>
              <a:ext cx="3260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0" algn="l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五分钟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pic>
        <p:nvPicPr>
          <p:cNvPr id="4" name="图片 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574925" y="1411605"/>
            <a:ext cx="7372350" cy="414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3947160" y="1637665"/>
            <a:ext cx="4443095" cy="1040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ts val="3700"/>
              </a:lnSpc>
            </a:pPr>
            <a:r>
              <a:rPr 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主题四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守护在线安全</a:t>
            </a:r>
            <a:endParaRPr lang="zh-CN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57200" algn="ctr" fontAlgn="auto">
              <a:lnSpc>
                <a:spcPts val="3700"/>
              </a:lnSpc>
            </a:pPr>
            <a:r>
              <a:rPr 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任务三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了解自主可控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74645" y="3289935"/>
            <a:ext cx="6342380" cy="1514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ts val="3700"/>
              </a:lnSpc>
            </a:pPr>
            <a:r>
              <a:rPr 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设置密码规则，了解密码自主可控方法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l" fontAlgn="auto">
              <a:lnSpc>
                <a:spcPts val="3700"/>
              </a:lnSpc>
            </a:pPr>
            <a:r>
              <a:rPr 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知道自主可控重要性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l" fontAlgn="auto">
              <a:lnSpc>
                <a:spcPts val="3700"/>
              </a:lnSpc>
            </a:pP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认识我国自主可控技术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8"/>
            </p:custDataLst>
          </p:nvPr>
        </p:nvSpPr>
        <p:spPr>
          <a:xfrm>
            <a:off x="4314190" y="4025265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39"/>
            </p:custDataLst>
          </p:nvPr>
        </p:nvSpPr>
        <p:spPr>
          <a:xfrm>
            <a:off x="5033010" y="4261485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0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1"/>
            </p:custDataLst>
          </p:nvPr>
        </p:nvSpPr>
        <p:spPr>
          <a:xfrm>
            <a:off x="4429760" y="5403850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五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2"/>
            </p:custDataLst>
          </p:nvPr>
        </p:nvSpPr>
        <p:spPr>
          <a:xfrm>
            <a:off x="321183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3"/>
            </p:custDataLst>
          </p:nvPr>
        </p:nvSpPr>
        <p:spPr>
          <a:xfrm>
            <a:off x="4276725" y="6286500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4"/>
            </p:custDataLst>
          </p:nvPr>
        </p:nvSpPr>
        <p:spPr>
          <a:xfrm>
            <a:off x="4209415" y="4719320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5"/>
            </p:custDataLst>
          </p:nvPr>
        </p:nvSpPr>
        <p:spPr>
          <a:xfrm>
            <a:off x="4484432" y="464235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6"/>
            </p:custDataLst>
          </p:nvPr>
        </p:nvSpPr>
        <p:spPr>
          <a:xfrm>
            <a:off x="2157730" y="394462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2876550" y="418084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2273300" y="532320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209423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228098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7" name="图形"/>
          <p:cNvSpPr/>
          <p:nvPr>
            <p:custDataLst>
              <p:tags r:id="rId51"/>
            </p:custDataLst>
          </p:nvPr>
        </p:nvSpPr>
        <p:spPr>
          <a:xfrm>
            <a:off x="6398895" y="405003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9" name="图形"/>
          <p:cNvSpPr txBox="1"/>
          <p:nvPr>
            <p:custDataLst>
              <p:tags r:id="rId52"/>
            </p:custDataLst>
          </p:nvPr>
        </p:nvSpPr>
        <p:spPr>
          <a:xfrm>
            <a:off x="7117715" y="428625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07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0" name="图形"/>
          <p:cNvSpPr txBox="1"/>
          <p:nvPr>
            <p:custDataLst>
              <p:tags r:id="rId53"/>
            </p:custDataLst>
          </p:nvPr>
        </p:nvSpPr>
        <p:spPr>
          <a:xfrm>
            <a:off x="6514465" y="542861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六</a:t>
            </a:r>
            <a:endParaRPr lang="en-US" altLang="zh-CN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3" name="图形"/>
          <p:cNvSpPr/>
          <p:nvPr>
            <p:custDataLst>
              <p:tags r:id="rId54"/>
            </p:custDataLst>
          </p:nvPr>
        </p:nvSpPr>
        <p:spPr>
          <a:xfrm>
            <a:off x="6361430" y="631126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4" name="图形"/>
          <p:cNvSpPr/>
          <p:nvPr>
            <p:custDataLst>
              <p:tags r:id="rId55"/>
            </p:custDataLst>
          </p:nvPr>
        </p:nvSpPr>
        <p:spPr>
          <a:xfrm>
            <a:off x="6294120" y="474408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9" name="图形"/>
          <p:cNvSpPr txBox="1"/>
          <p:nvPr>
            <p:custDataLst>
              <p:tags r:id="rId56"/>
            </p:custDataLst>
          </p:nvPr>
        </p:nvSpPr>
        <p:spPr>
          <a:xfrm>
            <a:off x="6378637" y="466712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SEVEN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30" name="图形"/>
          <p:cNvSpPr/>
          <p:nvPr>
            <p:custDataLst>
              <p:tags r:id="rId57"/>
            </p:custDataLst>
          </p:nvPr>
        </p:nvSpPr>
        <p:spPr>
          <a:xfrm>
            <a:off x="8477885" y="4025265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35" name="图形"/>
          <p:cNvSpPr txBox="1"/>
          <p:nvPr>
            <p:custDataLst>
              <p:tags r:id="rId58"/>
            </p:custDataLst>
          </p:nvPr>
        </p:nvSpPr>
        <p:spPr>
          <a:xfrm>
            <a:off x="9196705" y="4261485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08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36" name="图形"/>
          <p:cNvSpPr txBox="1"/>
          <p:nvPr>
            <p:custDataLst>
              <p:tags r:id="rId59"/>
            </p:custDataLst>
          </p:nvPr>
        </p:nvSpPr>
        <p:spPr>
          <a:xfrm>
            <a:off x="8593455" y="5403850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小结</a:t>
            </a:r>
            <a:endParaRPr lang="en-US" altLang="zh-CN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37" name="图形"/>
          <p:cNvSpPr/>
          <p:nvPr>
            <p:custDataLst>
              <p:tags r:id="rId60"/>
            </p:custDataLst>
          </p:nvPr>
        </p:nvSpPr>
        <p:spPr>
          <a:xfrm>
            <a:off x="8440420" y="6286500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40" name="图形"/>
          <p:cNvSpPr txBox="1"/>
          <p:nvPr>
            <p:custDataLst>
              <p:tags r:id="rId61"/>
            </p:custDataLst>
          </p:nvPr>
        </p:nvSpPr>
        <p:spPr>
          <a:xfrm>
            <a:off x="8457627" y="464235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EIGHT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6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73025" y="217360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636895" y="1824355"/>
            <a:ext cx="5094605" cy="3764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国庆假期，壮壮一家开启自驾之旅，入住了风景宜人的山间民宿。正巧民宿在做国庆特惠活动，老板给出一系列信息，让客人猜房间开锁密码，有三次机会，猜对就能免一半房价。这一下激发了大家的兴趣，一家人围坐讨论起来。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53845" y="3269615"/>
            <a:ext cx="3590070" cy="1344608"/>
            <a:chOff x="2421" y="3273"/>
            <a:chExt cx="8647" cy="4299"/>
          </a:xfrm>
        </p:grpSpPr>
        <p:sp>
          <p:nvSpPr>
            <p:cNvPr id="9" name="图形"/>
            <p:cNvSpPr txBox="1"/>
            <p:nvPr/>
          </p:nvSpPr>
          <p:spPr>
            <a:xfrm>
              <a:off x="3381" y="4609"/>
              <a:ext cx="6739" cy="29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开锁密码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421" y="3273"/>
              <a:ext cx="8647" cy="4299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381254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721985" y="2126615"/>
            <a:ext cx="5560695" cy="23876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在我们的日常生活中，密码早已成为不可或缺的存在。它是手机解锁的关键，是线上支付的安全屏障，是电子邮箱的守护者。因此，密码安全尤为重要。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24092" y="1732342"/>
            <a:ext cx="4164992" cy="2873472"/>
            <a:chOff x="2360" y="3657"/>
            <a:chExt cx="8539" cy="3904"/>
          </a:xfrm>
        </p:grpSpPr>
        <p:sp>
          <p:nvSpPr>
            <p:cNvPr id="9" name="图形"/>
            <p:cNvSpPr txBox="1"/>
            <p:nvPr/>
          </p:nvSpPr>
          <p:spPr>
            <a:xfrm>
              <a:off x="3160" y="4193"/>
              <a:ext cx="7499" cy="29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我们如何确保密码安全呢？这节课让我们一起学习《了解自主可控》。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360" y="3657"/>
              <a:ext cx="8539" cy="3904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78206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活动一：猜一猜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388110"/>
            <a:ext cx="10074910" cy="17773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民宿老板提示的信息：与入住日期（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10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2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日）和预订房间号（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1503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）有关，这瞬间点燃了壮壮一家人的热情，大家摩拳擦掌，脑袋飞速运转，接连想出好几个密码，迫不及待地准备去验证。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56715" y="3830320"/>
            <a:ext cx="846328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猜一猜：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请你帮壮壮猜猜门锁密码，并说明理由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" name="图片 2" descr="小组讨论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65580" y="3903980"/>
            <a:ext cx="673100" cy="673100"/>
          </a:xfrm>
          <a:prstGeom prst="rect">
            <a:avLst/>
          </a:prstGeom>
        </p:spPr>
      </p:pic>
      <p:pic>
        <p:nvPicPr>
          <p:cNvPr id="9" name="图片 8" descr="时间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17650" y="5425440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790700" y="5544820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7" grpId="1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25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6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7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8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2287270"/>
            <a:ext cx="1007491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生活中，有些人将密码设置得过于简单，使用生日、手机号、门牌号和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11111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123456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等较容易被破解的密码称为弱密码。你还见过哪些弱密码呢？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25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5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6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活动二：连一连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079500" y="1692275"/>
            <a:ext cx="10074910" cy="7810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将下列常见的弱密码与对应的特点及不安全原因连起来。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984500" y="2477770"/>
            <a:ext cx="2101215" cy="6172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密码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123456</a:t>
            </a:r>
            <a:endParaRPr lang="en-US" altLang="zh-CN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984500" y="3261995"/>
            <a:ext cx="2101215" cy="6172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密码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abcde</a:t>
            </a:r>
            <a:endParaRPr lang="en-US" altLang="zh-CN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984500" y="4074795"/>
            <a:ext cx="2101215" cy="6172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密码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:3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qwerty</a:t>
            </a:r>
            <a:endParaRPr lang="en-US" altLang="zh-CN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984500" y="4887595"/>
            <a:ext cx="2101215" cy="6172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密码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:4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aaaaaa</a:t>
            </a:r>
            <a:endParaRPr lang="en-US" altLang="zh-CN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257290" y="3261995"/>
            <a:ext cx="3059430" cy="6172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连续数字易被猜中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257290" y="4887595"/>
            <a:ext cx="3059430" cy="6172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连续字母易被破解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257290" y="5671820"/>
            <a:ext cx="3059430" cy="6172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键盘相邻字符容易推测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257290" y="4074795"/>
            <a:ext cx="3059430" cy="6172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单一字母或数字易被猜中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257290" y="2477770"/>
            <a:ext cx="3059430" cy="6172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常见英文单词易被猜中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984500" y="5671820"/>
            <a:ext cx="2101215" cy="6172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密码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:5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hello</a:t>
            </a:r>
            <a:endParaRPr lang="en-US" altLang="zh-CN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18" name="直接连接符 17"/>
          <p:cNvCxnSpPr>
            <a:endCxn id="7" idx="1"/>
          </p:cNvCxnSpPr>
          <p:nvPr/>
        </p:nvCxnSpPr>
        <p:spPr>
          <a:xfrm>
            <a:off x="5085715" y="2743200"/>
            <a:ext cx="1171575" cy="82740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094605" y="3594100"/>
            <a:ext cx="1162685" cy="160210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085715" y="4460240"/>
            <a:ext cx="1171575" cy="152019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5094605" y="4383405"/>
            <a:ext cx="1162685" cy="8128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endCxn id="11" idx="1"/>
          </p:cNvCxnSpPr>
          <p:nvPr/>
        </p:nvCxnSpPr>
        <p:spPr>
          <a:xfrm flipV="1">
            <a:off x="5094605" y="2786380"/>
            <a:ext cx="1162685" cy="322262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采用的密码规则：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。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我设置的密码：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。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练一练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密码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1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：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123456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常用表达易被猜中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密码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2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：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abcde</a:t>
            </a:r>
            <a:endParaRPr lang="en-US" altLang="zh-CN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密码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3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：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qwerty</a:t>
            </a:r>
            <a:endParaRPr lang="en-US" altLang="zh-CN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密码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4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：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aaaaaa</a:t>
            </a:r>
            <a:endParaRPr lang="en-US" altLang="zh-CN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密码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5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：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hello</a:t>
            </a:r>
            <a:endParaRPr lang="en-US" altLang="zh-CN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连续数字易被猜中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单一字母或数字易被猜中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连续字母易被破解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键盘相邻字符容易推测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平台首字母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+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数字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+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各种动物单词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QQ90181145butterfly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552575" y="1776095"/>
            <a:ext cx="9775190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为了保证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密码的安全性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，需要设计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独特的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密码规则和密码。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活动三：练一练</a:t>
              </a:r>
              <a:endParaRPr lang="en-US" alt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412240" y="1690370"/>
            <a:ext cx="625475" cy="625475"/>
          </a:xfrm>
          <a:prstGeom prst="rect">
            <a:avLst/>
          </a:prstGeom>
        </p:spPr>
      </p:pic>
      <p:sp>
        <p:nvSpPr>
          <p:cNvPr id="8" name="图形"/>
          <p:cNvSpPr txBox="1"/>
          <p:nvPr/>
        </p:nvSpPr>
        <p:spPr>
          <a:xfrm>
            <a:off x="1749425" y="3135630"/>
            <a:ext cx="9775190" cy="1437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独特的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密码规则：</a:t>
            </a:r>
            <a:r>
              <a:rPr lang="en-US" altLang="zh-CN" sz="2800" b="1" u="sng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              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密码：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116830" y="3580765"/>
            <a:ext cx="39725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304540" y="4503420"/>
            <a:ext cx="59156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2355850" y="5229860"/>
            <a:ext cx="2893060" cy="726440"/>
            <a:chOff x="3710" y="8236"/>
            <a:chExt cx="4556" cy="1144"/>
          </a:xfrm>
        </p:grpSpPr>
        <p:pic>
          <p:nvPicPr>
            <p:cNvPr id="15" name="图片 14" descr="时间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710" y="8236"/>
              <a:ext cx="1144" cy="1144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5006" y="8424"/>
              <a:ext cx="3260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0" algn="l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五分钟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采用的密码规则：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。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我设置的密码：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。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练一练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密码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1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：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123456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常用表达易被猜中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密码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2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：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abcde</a:t>
            </a:r>
            <a:endParaRPr lang="en-US" altLang="zh-CN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密码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3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：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qwerty</a:t>
            </a:r>
            <a:endParaRPr lang="en-US" altLang="zh-CN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密码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4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：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aaaaaa</a:t>
            </a:r>
            <a:endParaRPr lang="en-US" altLang="zh-CN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密码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5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：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hello</a:t>
            </a:r>
            <a:endParaRPr lang="en-US" altLang="zh-CN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连续数字易被猜中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单一字母或数字易被猜中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连续字母易被破解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键盘相邻字符容易推测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平台首字母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+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数字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+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各种动物单词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QQ90181145butterfly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552575" y="1776095"/>
            <a:ext cx="9775190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一个小小的密码是否自主可控，直接影响账号的安全。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活动四：议一议</a:t>
              </a:r>
              <a:endParaRPr lang="en-US" alt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412240" y="1690370"/>
            <a:ext cx="625475" cy="6254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72920" y="2691765"/>
            <a:ext cx="846328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小组讨论：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总结密码自主可控的方法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8" name="图片 17" descr="小组讨论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581785" y="2765425"/>
            <a:ext cx="673100" cy="6731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8434705" y="2712085"/>
            <a:ext cx="2893060" cy="726440"/>
            <a:chOff x="3710" y="8236"/>
            <a:chExt cx="4556" cy="1144"/>
          </a:xfrm>
        </p:grpSpPr>
        <p:pic>
          <p:nvPicPr>
            <p:cNvPr id="20" name="图片 19" descr="时间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710" y="8236"/>
              <a:ext cx="1144" cy="1144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5006" y="8499"/>
              <a:ext cx="3260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0" algn="l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五分钟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37715" y="3804920"/>
            <a:ext cx="6542405" cy="3066415"/>
          </a:xfrm>
          <a:prstGeom prst="rect">
            <a:avLst/>
          </a:prstGeom>
        </p:spPr>
      </p:pic>
      <p:sp>
        <p:nvSpPr>
          <p:cNvPr id="24" name="图形"/>
          <p:cNvSpPr txBox="1"/>
          <p:nvPr/>
        </p:nvSpPr>
        <p:spPr>
          <a:xfrm>
            <a:off x="6078220" y="4395470"/>
            <a:ext cx="306514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定期更换密码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  <p:bldP spid="9" grpId="0"/>
      <p:bldP spid="9" grpId="1"/>
      <p:bldP spid="24" grpId="0"/>
      <p:bldP spid="24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DIAGRAM_VIRTUALLY_FRAME" val="{&quot;height&quot;:209.95,&quot;left&quot;:91.55,&quot;top&quot;:270,&quot;width&quot;:818.95}"/>
</p:tagLst>
</file>

<file path=ppt/tags/tag152.xml><?xml version="1.0" encoding="utf-8"?>
<p:tagLst xmlns:p="http://schemas.openxmlformats.org/presentationml/2006/main">
  <p:tag name="KSO_WM_DIAGRAM_VIRTUALLY_FRAME" val="{&quot;height&quot;:209.95,&quot;left&quot;:91.55,&quot;top&quot;:270,&quot;width&quot;:818.95}"/>
</p:tagLst>
</file>

<file path=ppt/tags/tag153.xml><?xml version="1.0" encoding="utf-8"?>
<p:tagLst xmlns:p="http://schemas.openxmlformats.org/presentationml/2006/main">
  <p:tag name="KSO_WM_DIAGRAM_VIRTUALLY_FRAME" val="{&quot;height&quot;:209.95,&quot;left&quot;:91.55,&quot;top&quot;:270,&quot;width&quot;:818.95}"/>
</p:tagLst>
</file>

<file path=ppt/tags/tag154.xml><?xml version="1.0" encoding="utf-8"?>
<p:tagLst xmlns:p="http://schemas.openxmlformats.org/presentationml/2006/main">
  <p:tag name="KSO_WM_DIAGRAM_VIRTUALLY_FRAME" val="{&quot;height&quot;:209.95,&quot;left&quot;:91.55,&quot;top&quot;:270,&quot;width&quot;:818.95}"/>
</p:tagLst>
</file>

<file path=ppt/tags/tag155.xml><?xml version="1.0" encoding="utf-8"?>
<p:tagLst xmlns:p="http://schemas.openxmlformats.org/presentationml/2006/main">
  <p:tag name="KSO_WM_DIAGRAM_VIRTUALLY_FRAME" val="{&quot;height&quot;:209.95,&quot;left&quot;:91.55,&quot;top&quot;:270,&quot;width&quot;:818.95}"/>
</p:tagLst>
</file>

<file path=ppt/tags/tag156.xml><?xml version="1.0" encoding="utf-8"?>
<p:tagLst xmlns:p="http://schemas.openxmlformats.org/presentationml/2006/main">
  <p:tag name="KSO_WM_DIAGRAM_VIRTUALLY_FRAME" val="{&quot;height&quot;:209.95,&quot;left&quot;:91.55,&quot;top&quot;:270,&quot;width&quot;:818.95}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2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DNjYmQxODk4NTNlMDc5MjUwM2U4ZWZhMWVjMGMyMzkifQ==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1468</Words>
  <Application>WPS 演示</Application>
  <PresentationFormat>自定义</PresentationFormat>
  <Paragraphs>220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378</cp:revision>
  <dcterms:created xsi:type="dcterms:W3CDTF">2019-06-19T02:08:00Z</dcterms:created>
  <dcterms:modified xsi:type="dcterms:W3CDTF">2026-03-02T00:47:22Z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KSOSaveFontToCloudKey">
    <vt:lpwstr>212913176_cloud</vt:lpwstr>
  </property>
  <property fmtid="{D5CDD505-2E9C-101B-9397-08002B2CF9AE}" pid="4" name="ICV">
    <vt:lpwstr>37C1512C55C5453F88B462A22A6D1095_13</vt:lpwstr>
  </property>
</Properties>
</file>