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9.svg" ContentType="image/svg+xml"/>
  <Override PartName="/ppt/media/image2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7"/>
  </p:notesMasterIdLst>
  <p:handoutMasterIdLst>
    <p:handoutMasterId r:id="rId18"/>
  </p:handoutMasterIdLst>
  <p:sldIdLst>
    <p:sldId id="409" r:id="rId4"/>
    <p:sldId id="410" r:id="rId5"/>
    <p:sldId id="519" r:id="rId6"/>
    <p:sldId id="532" r:id="rId7"/>
    <p:sldId id="412" r:id="rId8"/>
    <p:sldId id="534" r:id="rId9"/>
    <p:sldId id="535" r:id="rId10"/>
    <p:sldId id="536" r:id="rId11"/>
    <p:sldId id="543" r:id="rId12"/>
    <p:sldId id="544" r:id="rId13"/>
    <p:sldId id="489" r:id="rId14"/>
    <p:sldId id="486" r:id="rId15"/>
    <p:sldId id="41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000"/>
    <a:srgbClr val="22B9FE"/>
    <a:srgbClr val="F6CB39"/>
    <a:srgbClr val="F2C538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5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5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14.png"/><Relationship Id="rId1" Type="http://schemas.openxmlformats.org/officeDocument/2006/relationships/tags" Target="../tags/tag1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image" Target="../media/image14.png"/><Relationship Id="rId1" Type="http://schemas.openxmlformats.org/officeDocument/2006/relationships/tags" Target="../tags/tag13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image" Target="../media/image3.png"/><Relationship Id="rId7" Type="http://schemas.openxmlformats.org/officeDocument/2006/relationships/tags" Target="../tags/tag141.xml"/><Relationship Id="rId6" Type="http://schemas.openxmlformats.org/officeDocument/2006/relationships/image" Target="../media/image7.png"/><Relationship Id="rId5" Type="http://schemas.openxmlformats.org/officeDocument/2006/relationships/tags" Target="../tags/tag140.xml"/><Relationship Id="rId4" Type="http://schemas.openxmlformats.org/officeDocument/2006/relationships/image" Target="../media/image2.png"/><Relationship Id="rId3" Type="http://schemas.openxmlformats.org/officeDocument/2006/relationships/tags" Target="../tags/tag139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46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image" Target="../media/image22.png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image" Target="../media/image13.png"/><Relationship Id="rId10" Type="http://schemas.openxmlformats.org/officeDocument/2006/relationships/tags" Target="../tags/tag143.xml"/><Relationship Id="rId1" Type="http://schemas.openxmlformats.org/officeDocument/2006/relationships/tags" Target="../tags/tag13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51.xml"/><Relationship Id="rId7" Type="http://schemas.openxmlformats.org/officeDocument/2006/relationships/image" Target="../media/image7.png"/><Relationship Id="rId6" Type="http://schemas.openxmlformats.org/officeDocument/2006/relationships/tags" Target="../tags/tag150.xml"/><Relationship Id="rId5" Type="http://schemas.openxmlformats.org/officeDocument/2006/relationships/image" Target="../media/image2.png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53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52.xml"/><Relationship Id="rId1" Type="http://schemas.openxmlformats.org/officeDocument/2006/relationships/tags" Target="../tags/tag14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image" Target="../media/image3.png"/><Relationship Id="rId7" Type="http://schemas.openxmlformats.org/officeDocument/2006/relationships/tags" Target="../tags/tag95.xml"/><Relationship Id="rId6" Type="http://schemas.openxmlformats.org/officeDocument/2006/relationships/image" Target="../media/image7.png"/><Relationship Id="rId5" Type="http://schemas.openxmlformats.org/officeDocument/2006/relationships/tags" Target="../tags/tag94.xml"/><Relationship Id="rId4" Type="http://schemas.openxmlformats.org/officeDocument/2006/relationships/image" Target="../media/image2.png"/><Relationship Id="rId3" Type="http://schemas.openxmlformats.org/officeDocument/2006/relationships/tags" Target="../tags/tag93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0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image" Target="../media/image13.png"/><Relationship Id="rId10" Type="http://schemas.openxmlformats.org/officeDocument/2006/relationships/tags" Target="../tags/tag97.xml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4.xml"/><Relationship Id="rId7" Type="http://schemas.microsoft.com/office/2007/relationships/hdphoto" Target="../media/image17.wdp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14.png"/><Relationship Id="rId1" Type="http://schemas.openxmlformats.org/officeDocument/2006/relationships/tags" Target="../tags/tag10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image" Target="../media/image19.svg"/><Relationship Id="rId7" Type="http://schemas.openxmlformats.org/officeDocument/2006/relationships/image" Target="../media/image18.png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0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image" Target="../media/image19.svg"/><Relationship Id="rId7" Type="http://schemas.openxmlformats.org/officeDocument/2006/relationships/image" Target="../media/image18.png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0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image" Target="../media/image3.png"/><Relationship Id="rId5" Type="http://schemas.openxmlformats.org/officeDocument/2006/relationships/tags" Target="../tags/tag115.xml"/><Relationship Id="rId4" Type="http://schemas.openxmlformats.org/officeDocument/2006/relationships/image" Target="../media/image7.png"/><Relationship Id="rId3" Type="http://schemas.openxmlformats.org/officeDocument/2006/relationships/tags" Target="../tags/tag114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tags" Target="../tags/tag11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image" Target="../media/image3.png"/><Relationship Id="rId5" Type="http://schemas.openxmlformats.org/officeDocument/2006/relationships/tags" Target="../tags/tag123.xml"/><Relationship Id="rId4" Type="http://schemas.openxmlformats.org/officeDocument/2006/relationships/image" Target="../media/image7.png"/><Relationship Id="rId3" Type="http://schemas.openxmlformats.org/officeDocument/2006/relationships/tags" Target="../tags/tag122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tags" Target="../tags/tag1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任务三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在线行为规范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主题一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在线分享交流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87730" y="1322705"/>
            <a:ext cx="10584815" cy="808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保护个人隐私的方法和做法有哪些？和小组同学讨论，把你们的讨论结果记录下来，并填到下面表格里。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时间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2305" y="6004560"/>
            <a:ext cx="726440" cy="7264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10760" y="610997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7"/>
            </p:custDataLst>
          </p:nvPr>
        </p:nvGraphicFramePr>
        <p:xfrm>
          <a:off x="889000" y="2330450"/>
          <a:ext cx="10583545" cy="3328670"/>
        </p:xfrm>
        <a:graphic>
          <a:graphicData uri="http://schemas.openxmlformats.org/drawingml/2006/table">
            <a:tbl>
              <a:tblPr/>
              <a:tblGrid>
                <a:gridCol w="2693670"/>
                <a:gridCol w="7889875"/>
              </a:tblGrid>
              <a:tr h="440055">
                <a:tc>
                  <a:txBody>
                    <a:bodyPr/>
                    <a:p>
                      <a:pPr algn="ctr" fontAlgn="ctr"/>
                      <a:r>
                        <a:rPr lang="zh-CN" altLang="en-US" sz="28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方法</a:t>
                      </a:r>
                      <a:endParaRPr lang="zh-CN" altLang="en-US" sz="28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8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做法</a:t>
                      </a:r>
                      <a:endParaRPr lang="zh-CN" altLang="en-US" sz="28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2605">
                <a:tc>
                  <a:txBody>
                    <a:bodyPr/>
                    <a:p>
                      <a:pPr algn="ctr" fontAlgn="ctr"/>
                      <a:r>
                        <a:rPr lang="zh-CN" altLang="en-US" sz="28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加强账号安全</a:t>
                      </a:r>
                      <a:endParaRPr lang="zh-CN" altLang="en-US" sz="28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endParaRPr lang="zh-CN" altLang="en-US" sz="2800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4370">
                <a:tc>
                  <a:txBody>
                    <a:bodyPr/>
                    <a:p>
                      <a:pPr algn="ctr" fontAlgn="ctr"/>
                      <a:r>
                        <a:rPr lang="zh-CN" altLang="en-US" sz="28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保护设备安全</a:t>
                      </a:r>
                      <a:endParaRPr lang="zh-CN" altLang="en-US" sz="28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endParaRPr lang="zh-CN" altLang="en-US" sz="2800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8800">
                <a:tc>
                  <a:txBody>
                    <a:bodyPr/>
                    <a:p>
                      <a:pPr algn="ctr" fontAlgn="ctr"/>
                      <a:r>
                        <a:rPr lang="zh-CN" altLang="en-US" sz="28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注意言行举止</a:t>
                      </a:r>
                      <a:endParaRPr lang="zh-CN" altLang="en-US" sz="28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endParaRPr lang="zh-CN" altLang="en-US" sz="2800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3875">
                <a:tc>
                  <a:txBody>
                    <a:bodyPr/>
                    <a:p>
                      <a:endParaRPr lang="zh-CN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endParaRPr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8965">
                <a:tc>
                  <a:txBody>
                    <a:bodyPr/>
                    <a:p>
                      <a:endParaRPr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endParaRPr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669030" y="2764790"/>
            <a:ext cx="5440680" cy="553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定期更换密码，避免相同密码</a:t>
            </a:r>
            <a:endParaRPr lang="zh-CN" altLang="en-US" sz="28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665855" y="3385820"/>
            <a:ext cx="7338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ctr"/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启用防火墙和杀毒软件，避免访问可疑网站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3668395" y="4013835"/>
            <a:ext cx="7804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ctr"/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不随意填写个人隐私信息，不公开个人周边信息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8" grpId="1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3" name="图形"/>
          <p:cNvSpPr txBox="1"/>
          <p:nvPr/>
        </p:nvSpPr>
        <p:spPr>
          <a:xfrm>
            <a:off x="1410335" y="1220470"/>
            <a:ext cx="994092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参与在线交流时，发布和转发信息已经成为常见现象。判断以下信息是否可以发布和转发，可以的在括号里画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“√”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，不可以的画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en-US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×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，并说说理由。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4" name="图片 3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30350" y="1385570"/>
            <a:ext cx="560070" cy="5600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30350" y="3416935"/>
            <a:ext cx="9497695" cy="35534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发布个人克服困难的故事。 </a:t>
            </a: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0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发布有关文化习俗的宣传视频。 </a:t>
            </a: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0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转发未经核实的新闻报道。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未注明出处，转发受版权保护的文章及图片等。</a:t>
            </a: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</a:t>
            </a:r>
            <a:r>
              <a:rPr lang="en-US" altLang="zh-CN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3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30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67900" y="3562350"/>
            <a:ext cx="7124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en-US" altLang="zh-CN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46640" y="5022850"/>
            <a:ext cx="5556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×</a:t>
            </a:r>
            <a:endParaRPr lang="en-US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67900" y="4292600"/>
            <a:ext cx="7124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√</a:t>
            </a:r>
            <a:endParaRPr lang="en-US" altLang="zh-CN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90420" y="6290310"/>
            <a:ext cx="5556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×</a:t>
            </a:r>
            <a:endParaRPr lang="en-US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8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7" name="图片 6" descr="三年级课件（主题一任务三）2_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51710" y="1252220"/>
            <a:ext cx="8320000" cy="468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635"/>
            <a:ext cx="12192000" cy="6197600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635" y="2173605"/>
            <a:ext cx="12190730" cy="468439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549400" y="1447165"/>
            <a:ext cx="5094605" cy="3305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壮壮和小美正在交流最近在线生活的苦恼：壮壮因为一边写作业一边看视频，未能按时完成作业，被爸爸妈妈批评；小美因为昨晚看学习视频到很晚，睡眠不足，导致今天上课打瞌睡了。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62919" y="2365421"/>
            <a:ext cx="3964940" cy="2465001"/>
            <a:chOff x="3803" y="3900"/>
            <a:chExt cx="9547" cy="7881"/>
          </a:xfrm>
        </p:grpSpPr>
        <p:sp>
          <p:nvSpPr>
            <p:cNvPr id="9" name="图形"/>
            <p:cNvSpPr txBox="1"/>
            <p:nvPr/>
          </p:nvSpPr>
          <p:spPr>
            <a:xfrm>
              <a:off x="4656" y="6176"/>
              <a:ext cx="8319" cy="468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你也有</a:t>
              </a:r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类似的苦恼</a:t>
              </a:r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吗？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3803" y="3900"/>
              <a:ext cx="9547" cy="7881"/>
            </a:xfrm>
            <a:prstGeom prst="cloudCallout">
              <a:avLst>
                <a:gd name="adj1" fmla="val 46642"/>
                <a:gd name="adj2" fmla="val 51919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48215" y="4224655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6339840" y="1765300"/>
            <a:ext cx="4942840" cy="2234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当踏入奇妙的网络空间时，作为数字小公民，我们需要遵守在线行为规范，健康、自律、安全、规范地使用网络。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38605" y="1765300"/>
            <a:ext cx="4518025" cy="3428365"/>
            <a:chOff x="2390" y="4006"/>
            <a:chExt cx="9263" cy="4353"/>
          </a:xfrm>
        </p:grpSpPr>
        <p:sp>
          <p:nvSpPr>
            <p:cNvPr id="9" name="图形"/>
            <p:cNvSpPr txBox="1"/>
            <p:nvPr/>
          </p:nvSpPr>
          <p:spPr>
            <a:xfrm>
              <a:off x="3162" y="4547"/>
              <a:ext cx="7499" cy="270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赶快加入</a:t>
              </a:r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“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巡逻小队</a:t>
              </a:r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”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，合理安排上网时间，保护个人隐私，养成良好的在线行为习惯！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390" y="4006"/>
              <a:ext cx="9263" cy="4353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4480" y="1900555"/>
            <a:ext cx="7930515" cy="49390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3290" y="1123315"/>
            <a:ext cx="10074910" cy="15036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你觉得下面的做法合理吗？觉得合理的在括号里画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“√”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，不合理的画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en-US" altLang="en-US" sz="2800" b="1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80920" y="6283325"/>
            <a:ext cx="482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√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4045" y="6256020"/>
            <a:ext cx="494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28715" y="6280150"/>
            <a:ext cx="494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61325" y="6220460"/>
            <a:ext cx="572135" cy="619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rgbClr val="FF0000"/>
                </a:solidFill>
              </a:rPr>
              <a:t>√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活动一：写一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写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3290" y="1358265"/>
            <a:ext cx="10074910" cy="9982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回想一下自己平时的在线行为，哪些是做得好的？哪些是有待改进的？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410335" y="2901315"/>
            <a:ext cx="9015095" cy="353822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做得好的：</a:t>
            </a:r>
            <a:endParaRPr lang="zh-CN" altLang="en-US" sz="32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自觉控制上网时长；提前规划上网和学习时间；上网一会儿，休息一下眼睛。</a:t>
            </a:r>
            <a:endParaRPr lang="zh-CN" altLang="en-US" sz="32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做得不好的：</a:t>
            </a:r>
            <a:endParaRPr lang="zh-CN" altLang="en-US" sz="32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容易被游戏和广告吸引，忘记上网的目的是学习；随意延长上网时间。</a:t>
            </a:r>
            <a:endParaRPr lang="zh-CN" altLang="en-US" sz="32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09135" y="2174875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93310" y="232156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23595" y="1358265"/>
            <a:ext cx="10174605" cy="9982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阅读以下案例，和小组同学讨论在线交流时保护个人隐私的重要性。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4230" y="2525395"/>
            <a:ext cx="4917440" cy="2738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案例：小红喜欢在线分享自己的日常动态，无意中透露了学校、住址和每日行程等个人隐私。不法分子企图利用这些信息诈骗小红的家人，幸亏家人警觉，才避免了财产损失。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385935" y="1918335"/>
            <a:ext cx="2389505" cy="726440"/>
            <a:chOff x="7101" y="3425"/>
            <a:chExt cx="3763" cy="1144"/>
          </a:xfrm>
        </p:grpSpPr>
        <p:pic>
          <p:nvPicPr>
            <p:cNvPr id="9" name="图片 8" descr="时间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101" y="3425"/>
              <a:ext cx="1144" cy="114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706" y="3656"/>
              <a:ext cx="3158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87763" y="2526654"/>
            <a:ext cx="4796042" cy="3531539"/>
            <a:chOff x="5486" y="3673"/>
            <a:chExt cx="9833" cy="4484"/>
          </a:xfrm>
        </p:grpSpPr>
        <p:sp>
          <p:nvSpPr>
            <p:cNvPr id="11" name="图形"/>
            <p:cNvSpPr txBox="1"/>
            <p:nvPr/>
          </p:nvSpPr>
          <p:spPr>
            <a:xfrm>
              <a:off x="6287" y="4269"/>
              <a:ext cx="8069" cy="2914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 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如果随意泄露个人隐私，生命和财产安全都会受到威胁，可能导致绑架勒索、骚扰欺诈、经济损失等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不良后果。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  <a:p>
              <a:pPr indent="457200" algn="just" fontAlgn="auto">
                <a:lnSpc>
                  <a:spcPts val="3580"/>
                </a:lnSpc>
              </a:pP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12" name="云形标注 11"/>
            <p:cNvSpPr/>
            <p:nvPr/>
          </p:nvSpPr>
          <p:spPr>
            <a:xfrm rot="720000">
              <a:off x="5486" y="3673"/>
              <a:ext cx="9833" cy="4484"/>
            </a:xfrm>
            <a:prstGeom prst="cloudCallout">
              <a:avLst>
                <a:gd name="adj1" fmla="val 53997"/>
                <a:gd name="adj2" fmla="val 12947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会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图形"/>
          <p:cNvSpPr txBox="1"/>
          <p:nvPr/>
        </p:nvSpPr>
        <p:spPr>
          <a:xfrm>
            <a:off x="1365885" y="1405890"/>
            <a:ext cx="9504045" cy="3681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下列哪些在线行为会透露个人隐私？在括号里填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或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不会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1.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在网络社交平台上过度分享个人信息。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(     )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2.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设置隐私权限，只允许亲朋好友查看自己的动态，不随意添加陌生人为好友。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                 (     )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80905" y="2762250"/>
            <a:ext cx="784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会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04705" y="4120515"/>
            <a:ext cx="941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不会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8" grpId="0"/>
      <p:bldP spid="8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会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图形"/>
          <p:cNvSpPr txBox="1"/>
          <p:nvPr/>
        </p:nvSpPr>
        <p:spPr>
          <a:xfrm>
            <a:off x="1365885" y="1405890"/>
            <a:ext cx="9504045" cy="3681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下列哪些在线行为会透露个人隐私？在括号里填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或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不会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3.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从官方应用商店下载经过严格审核的软件。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4.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回复垃圾邮件或点击广告链接。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      (     )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5.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将网络社交平台的账号密码告诉好朋友。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(     )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28860" y="3679190"/>
            <a:ext cx="784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会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72015" y="2744470"/>
            <a:ext cx="941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不会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44100" y="4565650"/>
            <a:ext cx="784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会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8" grpId="0"/>
      <p:bldP spid="8" grpId="1"/>
      <p:bldP spid="10" grpId="0"/>
      <p:bldP spid="10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TABLE_ENDDRAG_ORIGIN_RECT" val="816*407"/>
  <p:tag name="TABLE_ENDDRAG_RECT" val="87*190*816*407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4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1406</Words>
  <Application>WPS 演示</Application>
  <PresentationFormat>自定义</PresentationFormat>
  <Paragraphs>199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367</cp:revision>
  <dcterms:created xsi:type="dcterms:W3CDTF">2019-06-19T02:08:00Z</dcterms:created>
  <dcterms:modified xsi:type="dcterms:W3CDTF">2026-03-02T00:34:36Z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B5489E2A4BC847B18C0A5DC1F1835F86_13</vt:lpwstr>
  </property>
</Properties>
</file>