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7.svg" ContentType="image/svg+xml"/>
  <Override PartName="/ppt/media/image24.svg" ContentType="image/svg+xml"/>
  <Override PartName="/ppt/media/image26.svg" ContentType="image/svg+xml"/>
  <Override PartName="/ppt/media/image29.svg" ContentType="image/svg+xml"/>
  <Override PartName="/ppt/media/image31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7"/>
  </p:notesMasterIdLst>
  <p:handoutMasterIdLst>
    <p:handoutMasterId r:id="rId18"/>
  </p:handoutMasterIdLst>
  <p:sldIdLst>
    <p:sldId id="409" r:id="rId4"/>
    <p:sldId id="410" r:id="rId5"/>
    <p:sldId id="520" r:id="rId6"/>
    <p:sldId id="519" r:id="rId7"/>
    <p:sldId id="412" r:id="rId8"/>
    <p:sldId id="455" r:id="rId9"/>
    <p:sldId id="521" r:id="rId10"/>
    <p:sldId id="502" r:id="rId11"/>
    <p:sldId id="491" r:id="rId12"/>
    <p:sldId id="532" r:id="rId13"/>
    <p:sldId id="533" r:id="rId14"/>
    <p:sldId id="486" r:id="rId15"/>
    <p:sldId id="41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6CBF5"/>
    <a:srgbClr val="FFC000"/>
    <a:srgbClr val="22B9FE"/>
    <a:srgbClr val="F6CB39"/>
    <a:srgbClr val="F2C538"/>
    <a:srgbClr val="31C3F3"/>
    <a:srgbClr val="59CEF5"/>
    <a:srgbClr val="91DDF9"/>
    <a:srgbClr val="64D1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6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5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7.xml"/><Relationship Id="rId7" Type="http://schemas.openxmlformats.org/officeDocument/2006/relationships/image" Target="../media/image31.svg"/><Relationship Id="rId6" Type="http://schemas.openxmlformats.org/officeDocument/2006/relationships/image" Target="../media/image30.png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image" Target="../media/image18.png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11.xml.rels><?xml version="1.0" encoding="UTF-8" standalone="yes"?>
<Relationships xmlns="http://schemas.openxmlformats.org/package/2006/relationships"><Relationship Id="rId9" Type="http://schemas.microsoft.com/office/2007/relationships/hdphoto" Target="../media/image10.wdp"/><Relationship Id="rId8" Type="http://schemas.openxmlformats.org/officeDocument/2006/relationships/image" Target="../media/image9.png"/><Relationship Id="rId7" Type="http://schemas.openxmlformats.org/officeDocument/2006/relationships/image" Target="../media/image39.svg"/><Relationship Id="rId6" Type="http://schemas.openxmlformats.org/officeDocument/2006/relationships/image" Target="../media/image38.png"/><Relationship Id="rId5" Type="http://schemas.openxmlformats.org/officeDocument/2006/relationships/image" Target="../media/image30.png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image" Target="../media/image18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1.xml"/><Relationship Id="rId1" Type="http://schemas.openxmlformats.org/officeDocument/2006/relationships/tags" Target="../tags/tag13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45.xml"/><Relationship Id="rId7" Type="http://schemas.openxmlformats.org/officeDocument/2006/relationships/image" Target="../media/image7.png"/><Relationship Id="rId6" Type="http://schemas.openxmlformats.org/officeDocument/2006/relationships/tags" Target="../tags/tag144.xml"/><Relationship Id="rId5" Type="http://schemas.openxmlformats.org/officeDocument/2006/relationships/image" Target="../media/image40.jpeg"/><Relationship Id="rId4" Type="http://schemas.openxmlformats.org/officeDocument/2006/relationships/image" Target="../media/image2.png"/><Relationship Id="rId3" Type="http://schemas.openxmlformats.org/officeDocument/2006/relationships/tags" Target="../tags/tag143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0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image" Target="../media/image13.png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4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55.xml"/><Relationship Id="rId7" Type="http://schemas.openxmlformats.org/officeDocument/2006/relationships/image" Target="../media/image7.png"/><Relationship Id="rId6" Type="http://schemas.openxmlformats.org/officeDocument/2006/relationships/tags" Target="../tags/tag154.xml"/><Relationship Id="rId5" Type="http://schemas.openxmlformats.org/officeDocument/2006/relationships/image" Target="../media/image2.png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57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56.xml"/><Relationship Id="rId1" Type="http://schemas.openxmlformats.org/officeDocument/2006/relationships/tags" Target="../tags/tag15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6" Type="http://schemas.openxmlformats.org/officeDocument/2006/relationships/slideLayout" Target="../slideLayouts/slideLayout1.xml"/><Relationship Id="rId55" Type="http://schemas.openxmlformats.org/officeDocument/2006/relationships/tags" Target="../tags/tag86.xml"/><Relationship Id="rId54" Type="http://schemas.openxmlformats.org/officeDocument/2006/relationships/tags" Target="../tags/tag85.xml"/><Relationship Id="rId53" Type="http://schemas.openxmlformats.org/officeDocument/2006/relationships/tags" Target="../tags/tag84.xml"/><Relationship Id="rId52" Type="http://schemas.openxmlformats.org/officeDocument/2006/relationships/tags" Target="../tags/tag83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image" Target="../media/image3.png"/><Relationship Id="rId7" Type="http://schemas.openxmlformats.org/officeDocument/2006/relationships/tags" Target="../tags/tag90.xml"/><Relationship Id="rId6" Type="http://schemas.openxmlformats.org/officeDocument/2006/relationships/image" Target="../media/image7.png"/><Relationship Id="rId5" Type="http://schemas.openxmlformats.org/officeDocument/2006/relationships/tags" Target="../tags/tag89.xml"/><Relationship Id="rId4" Type="http://schemas.openxmlformats.org/officeDocument/2006/relationships/image" Target="../media/image2.png"/><Relationship Id="rId3" Type="http://schemas.openxmlformats.org/officeDocument/2006/relationships/tags" Target="../tags/tag88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95.xml"/><Relationship Id="rId17" Type="http://schemas.openxmlformats.org/officeDocument/2006/relationships/image" Target="../media/image17.svg"/><Relationship Id="rId16" Type="http://schemas.openxmlformats.org/officeDocument/2006/relationships/image" Target="../media/image16.png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image" Target="../media/image13.png"/><Relationship Id="rId10" Type="http://schemas.openxmlformats.org/officeDocument/2006/relationships/tags" Target="../tags/tag92.xml"/><Relationship Id="rId1" Type="http://schemas.openxmlformats.org/officeDocument/2006/relationships/tags" Target="../tags/tag8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image" Target="../media/image3.png"/><Relationship Id="rId7" Type="http://schemas.openxmlformats.org/officeDocument/2006/relationships/tags" Target="../tags/tag99.xml"/><Relationship Id="rId6" Type="http://schemas.openxmlformats.org/officeDocument/2006/relationships/image" Target="../media/image7.png"/><Relationship Id="rId5" Type="http://schemas.openxmlformats.org/officeDocument/2006/relationships/tags" Target="../tags/tag98.xml"/><Relationship Id="rId4" Type="http://schemas.openxmlformats.org/officeDocument/2006/relationships/image" Target="../media/image2.png"/><Relationship Id="rId3" Type="http://schemas.openxmlformats.org/officeDocument/2006/relationships/tags" Target="../tags/tag97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4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image" Target="../media/image13.png"/><Relationship Id="rId10" Type="http://schemas.openxmlformats.org/officeDocument/2006/relationships/tags" Target="../tags/tag101.xml"/><Relationship Id="rId1" Type="http://schemas.openxmlformats.org/officeDocument/2006/relationships/tags" Target="../tags/tag9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microsoft.com/office/2007/relationships/hdphoto" Target="../media/image15.wdp"/><Relationship Id="rId5" Type="http://schemas.openxmlformats.org/officeDocument/2006/relationships/image" Target="../media/image14.png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18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08.xml"/><Relationship Id="rId12" Type="http://schemas.openxmlformats.org/officeDocument/2006/relationships/image" Target="../media/image24.svg"/><Relationship Id="rId11" Type="http://schemas.openxmlformats.org/officeDocument/2006/relationships/image" Target="../media/image23.png"/><Relationship Id="rId10" Type="http://schemas.openxmlformats.org/officeDocument/2006/relationships/image" Target="../media/image22.png"/><Relationship Id="rId1" Type="http://schemas.openxmlformats.org/officeDocument/2006/relationships/tags" Target="../tags/tag10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image" Target="../media/image3.png"/><Relationship Id="rId5" Type="http://schemas.openxmlformats.org/officeDocument/2006/relationships/tags" Target="../tags/tag111.xml"/><Relationship Id="rId4" Type="http://schemas.openxmlformats.org/officeDocument/2006/relationships/image" Target="../media/image7.png"/><Relationship Id="rId3" Type="http://schemas.openxmlformats.org/officeDocument/2006/relationships/tags" Target="../tags/tag110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16.xml"/><Relationship Id="rId16" Type="http://schemas.openxmlformats.org/officeDocument/2006/relationships/image" Target="../media/image29.svg"/><Relationship Id="rId15" Type="http://schemas.openxmlformats.org/officeDocument/2006/relationships/image" Target="../media/image28.png"/><Relationship Id="rId14" Type="http://schemas.openxmlformats.org/officeDocument/2006/relationships/image" Target="../media/image27.png"/><Relationship Id="rId13" Type="http://schemas.openxmlformats.org/officeDocument/2006/relationships/image" Target="../media/image26.svg"/><Relationship Id="rId12" Type="http://schemas.openxmlformats.org/officeDocument/2006/relationships/image" Target="../media/image25.png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tags" Target="../tags/tag10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image" Target="../media/image3.png"/><Relationship Id="rId5" Type="http://schemas.openxmlformats.org/officeDocument/2006/relationships/tags" Target="../tags/tag119.xml"/><Relationship Id="rId4" Type="http://schemas.openxmlformats.org/officeDocument/2006/relationships/image" Target="../media/image7.png"/><Relationship Id="rId3" Type="http://schemas.openxmlformats.org/officeDocument/2006/relationships/tags" Target="../tags/tag118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24.xml"/><Relationship Id="rId17" Type="http://schemas.openxmlformats.org/officeDocument/2006/relationships/image" Target="../media/image29.svg"/><Relationship Id="rId16" Type="http://schemas.openxmlformats.org/officeDocument/2006/relationships/image" Target="../media/image28.png"/><Relationship Id="rId15" Type="http://schemas.openxmlformats.org/officeDocument/2006/relationships/image" Target="../media/image31.svg"/><Relationship Id="rId14" Type="http://schemas.openxmlformats.org/officeDocument/2006/relationships/image" Target="../media/image30.png"/><Relationship Id="rId13" Type="http://schemas.openxmlformats.org/officeDocument/2006/relationships/image" Target="../media/image26.svg"/><Relationship Id="rId12" Type="http://schemas.openxmlformats.org/officeDocument/2006/relationships/image" Target="../media/image25.png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tags" Target="../tags/tag11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image" Target="../media/image18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28.xml"/><Relationship Id="rId10" Type="http://schemas.openxmlformats.org/officeDocument/2006/relationships/image" Target="../media/image35.svg"/><Relationship Id="rId1" Type="http://schemas.openxmlformats.org/officeDocument/2006/relationships/tags" Target="../tags/tag12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.xml"/><Relationship Id="rId8" Type="http://schemas.openxmlformats.org/officeDocument/2006/relationships/tags" Target="../tags/tag132.xml"/><Relationship Id="rId7" Type="http://schemas.openxmlformats.org/officeDocument/2006/relationships/image" Target="../media/image37.svg"/><Relationship Id="rId6" Type="http://schemas.openxmlformats.org/officeDocument/2006/relationships/image" Target="../media/image36.png"/><Relationship Id="rId5" Type="http://schemas.openxmlformats.org/officeDocument/2006/relationships/image" Target="../media/image30.png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18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任务一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体验在线学习</a:t>
            </a:r>
            <a:endParaRPr lang="zh-CN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主题二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在线学习探究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2407285" y="1946910"/>
          <a:ext cx="7377430" cy="3458210"/>
        </p:xfrm>
        <a:graphic>
          <a:graphicData uri="http://schemas.openxmlformats.org/drawingml/2006/table">
            <a:tbl>
              <a:tblPr/>
              <a:tblGrid>
                <a:gridCol w="2784475"/>
                <a:gridCol w="4592955"/>
              </a:tblGrid>
              <a:tr h="49403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类别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在线学习软件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语文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数学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英语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劳动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0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35560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4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5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活动五：说一说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964690" y="1497965"/>
            <a:ext cx="8544560" cy="1703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和小伙伴们说一说你想学习的传统文化课程，可以通过哪种在线学习方式进行学习呢？</a:t>
            </a:r>
            <a:endParaRPr lang="zh-CN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7920" y="585470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20970" y="597408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" name="图片 1" descr="小组讨论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58315" y="1617345"/>
            <a:ext cx="673100" cy="67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765" y="3677285"/>
            <a:ext cx="2068195" cy="2171065"/>
          </a:xfrm>
          <a:prstGeom prst="rect">
            <a:avLst/>
          </a:prstGeom>
        </p:spPr>
      </p:pic>
      <p:sp>
        <p:nvSpPr>
          <p:cNvPr id="7" name="矩形标注 6"/>
          <p:cNvSpPr/>
          <p:nvPr/>
        </p:nvSpPr>
        <p:spPr>
          <a:xfrm>
            <a:off x="2992120" y="3385185"/>
            <a:ext cx="1955800" cy="1119505"/>
          </a:xfrm>
          <a:prstGeom prst="wedgeRectCallout">
            <a:avLst>
              <a:gd name="adj1" fmla="val -64740"/>
              <a:gd name="adj2" fmla="val 25553"/>
            </a:avLst>
          </a:prstGeom>
          <a:noFill/>
          <a:ln w="28575" cmpd="sng">
            <a:solidFill>
              <a:srgbClr val="56CBF5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056890" y="3462020"/>
            <a:ext cx="1842135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方正楷体简体"/>
                <a:ea typeface="方正楷体简体"/>
              </a:rPr>
              <a:t>我用手机下载应用软件学习书法。</a:t>
            </a:r>
            <a:endParaRPr lang="zh-CN" altLang="en-US" sz="2000">
              <a:solidFill>
                <a:srgbClr val="231F20"/>
              </a:solidFill>
              <a:latin typeface="方正楷体简体"/>
              <a:ea typeface="方正楷体简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46115" y="3677285"/>
            <a:ext cx="573024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我想通过</a:t>
            </a:r>
            <a:r>
              <a:rPr lang="zh-CN" sz="3200" b="1" u="sng"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en-US" altLang="zh-CN" sz="3200" b="1" u="sng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200" b="1" u="sng"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在线学习方式学习</a:t>
            </a:r>
            <a:r>
              <a:rPr lang="zh-CN" sz="3200" b="1" u="sng">
                <a:latin typeface="楷体" panose="02010609060101010101" charset="-122"/>
                <a:ea typeface="楷体" panose="02010609060101010101" charset="-122"/>
              </a:rPr>
              <a:t>           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10" name="https://docer-ks3.wpscdn.cn/picture/22639643/7fc84de9eb0d17951271c073ed79671c_612.jpg" descr="黑板,黑色,背景,纹理,粉笔,粉笔画,有污迹的,划痕,重返校园,仿旧磨损的效果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3540" y="1550035"/>
            <a:ext cx="6889115" cy="373062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10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28085" y="1910080"/>
            <a:ext cx="52806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主题二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在线学习探究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任务二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体验在线学习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2320" y="3590925"/>
            <a:ext cx="6329045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在线学习的工具和方式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对比在线学习方式和线下学习方式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07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375150" y="3927475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5113020" y="420116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491990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五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49205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7" name="图形"/>
          <p:cNvSpPr/>
          <p:nvPr>
            <p:custDataLst>
              <p:tags r:id="rId51"/>
            </p:custDataLst>
          </p:nvPr>
        </p:nvSpPr>
        <p:spPr>
          <a:xfrm>
            <a:off x="2221865" y="391795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9" name="图形"/>
          <p:cNvSpPr txBox="1"/>
          <p:nvPr>
            <p:custDataLst>
              <p:tags r:id="rId52"/>
            </p:custDataLst>
          </p:nvPr>
        </p:nvSpPr>
        <p:spPr>
          <a:xfrm>
            <a:off x="2894330" y="420116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0" name="图形"/>
          <p:cNvSpPr txBox="1"/>
          <p:nvPr>
            <p:custDataLst>
              <p:tags r:id="rId53"/>
            </p:custDataLst>
          </p:nvPr>
        </p:nvSpPr>
        <p:spPr>
          <a:xfrm>
            <a:off x="2273300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3" name="图形"/>
          <p:cNvSpPr txBox="1"/>
          <p:nvPr>
            <p:custDataLst>
              <p:tags r:id="rId54"/>
            </p:custDataLst>
          </p:nvPr>
        </p:nvSpPr>
        <p:spPr>
          <a:xfrm>
            <a:off x="227336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721985" y="1765300"/>
            <a:ext cx="5560695" cy="3547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壮壮最近特别想学习京剧，但在周边没有找到合适的老师，于是选择了一位远在北京的专业老师，每天晚上在线学习。除了老师的直播讲学，还有很多丰富的视频资源、自测系统等，壮壮学得乐此不疲。</a:t>
            </a:r>
            <a:endParaRPr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53845" y="3334385"/>
            <a:ext cx="3590070" cy="1344608"/>
            <a:chOff x="2421" y="3273"/>
            <a:chExt cx="8647" cy="4299"/>
          </a:xfrm>
        </p:grpSpPr>
        <p:sp>
          <p:nvSpPr>
            <p:cNvPr id="13" name="图形"/>
            <p:cNvSpPr txBox="1"/>
            <p:nvPr/>
          </p:nvSpPr>
          <p:spPr>
            <a:xfrm>
              <a:off x="4133" y="4443"/>
              <a:ext cx="6739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在线学习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15" name="云形标注 14"/>
            <p:cNvSpPr/>
            <p:nvPr/>
          </p:nvSpPr>
          <p:spPr>
            <a:xfrm rot="720000">
              <a:off x="2421" y="3273"/>
              <a:ext cx="8647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9" name="图片 18" descr="小学壮壮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9735" y="3876675"/>
            <a:ext cx="2232660" cy="2517140"/>
          </a:xfrm>
          <a:prstGeom prst="rect">
            <a:avLst/>
          </a:prstGeom>
        </p:spPr>
      </p:pic>
      <p:pic>
        <p:nvPicPr>
          <p:cNvPr id="20" name="图片 19" descr="脸谱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995170" y="3376295"/>
            <a:ext cx="914400" cy="91440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29044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636895" y="2103755"/>
            <a:ext cx="5094605" cy="2846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壮壮想细致了解京剧不同角色的服装，老师发给他一个增强现实AR资源，他打开后，一套套服装就展现在眼前。他可以通过互动看到服装的每一个细节，真是太神奇了！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4" name="图片 3" descr="小学壮壮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9735" y="3876675"/>
            <a:ext cx="2232660" cy="2517140"/>
          </a:xfrm>
          <a:prstGeom prst="rect">
            <a:avLst/>
          </a:prstGeom>
        </p:spPr>
      </p:pic>
      <p:sp>
        <p:nvSpPr>
          <p:cNvPr id="15" name="图形"/>
          <p:cNvSpPr txBox="1"/>
          <p:nvPr/>
        </p:nvSpPr>
        <p:spPr>
          <a:xfrm>
            <a:off x="1816511" y="2103996"/>
            <a:ext cx="3657720" cy="217056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just" fontAlgn="auto">
              <a:lnSpc>
                <a:spcPts val="358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在线学习方法还有哪些呢？这节课让我们一起《体验在线学习》。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9" name="云形标注 18"/>
          <p:cNvSpPr/>
          <p:nvPr/>
        </p:nvSpPr>
        <p:spPr>
          <a:xfrm rot="720000">
            <a:off x="1524092" y="1732342"/>
            <a:ext cx="4164992" cy="2873472"/>
          </a:xfrm>
          <a:prstGeom prst="cloudCallou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58545" y="1656715"/>
            <a:ext cx="10074910" cy="8553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下面的在线学习工具分别能满足我们哪些在线学习方式？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7745" y="2713990"/>
            <a:ext cx="1445260" cy="1428115"/>
          </a:xfrm>
          <a:prstGeom prst="rect">
            <a:avLst/>
          </a:prstGeom>
        </p:spPr>
      </p:pic>
      <p:pic>
        <p:nvPicPr>
          <p:cNvPr id="278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6465" y="3081655"/>
            <a:ext cx="693420" cy="693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5405" y="2990850"/>
            <a:ext cx="809625" cy="818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图片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7360" y="3154045"/>
            <a:ext cx="1151255" cy="115125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文本框 60"/>
          <p:cNvSpPr txBox="1"/>
          <p:nvPr/>
        </p:nvSpPr>
        <p:spPr>
          <a:xfrm>
            <a:off x="2426970" y="4065905"/>
            <a:ext cx="1296035" cy="31496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计算机</a:t>
            </a:r>
            <a:endParaRPr lang="en-US" altLang="zh-CN" sz="2400" kern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6" name="文本框 60"/>
          <p:cNvSpPr txBox="1"/>
          <p:nvPr/>
        </p:nvSpPr>
        <p:spPr>
          <a:xfrm>
            <a:off x="4712335" y="4065905"/>
            <a:ext cx="1296035" cy="31496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24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手机</a:t>
            </a:r>
            <a:endParaRPr lang="zh-CN" altLang="en-US" sz="2400" kern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8" name="文本框 60"/>
          <p:cNvSpPr txBox="1"/>
          <p:nvPr/>
        </p:nvSpPr>
        <p:spPr>
          <a:xfrm>
            <a:off x="6322060" y="4065905"/>
            <a:ext cx="1688465" cy="31496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zh-CN" altLang="en-US" sz="24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平板电脑</a:t>
            </a:r>
            <a:endParaRPr lang="zh-CN" altLang="en-US" sz="2400" kern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1" name="文本框 60"/>
          <p:cNvSpPr txBox="1"/>
          <p:nvPr/>
        </p:nvSpPr>
        <p:spPr>
          <a:xfrm>
            <a:off x="8324215" y="4065905"/>
            <a:ext cx="1296035" cy="31496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VR</a:t>
            </a:r>
            <a:r>
              <a:rPr lang="zh-CN" altLang="en-US" sz="24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眼镜</a:t>
            </a:r>
            <a:endParaRPr lang="zh-CN" altLang="en-US" sz="2400" kern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3" name="图片 12" descr="思考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58545" y="1461135"/>
            <a:ext cx="655320" cy="65532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国家中小学智慧教育平台是在线学习的好帮手，请浏览其中的各个板块，记录你看到的内容。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581785"/>
            <a:ext cx="625475" cy="625475"/>
          </a:xfrm>
          <a:prstGeom prst="rect">
            <a:avLst/>
          </a:prstGeom>
        </p:spPr>
      </p:pic>
      <p:sp>
        <p:nvSpPr>
          <p:cNvPr id="4" name="图形"/>
          <p:cNvSpPr txBox="1"/>
          <p:nvPr/>
        </p:nvSpPr>
        <p:spPr>
          <a:xfrm>
            <a:off x="1812290" y="275336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打开浏览器，进入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国家中小学智慧教育平台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；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71" name="图片 7" descr="1727691148543"/>
          <p:cNvPicPr>
            <a:picLocks noChangeAspect="1"/>
          </p:cNvPicPr>
          <p:nvPr/>
        </p:nvPicPr>
        <p:blipFill>
          <a:blip r:embed="rId14"/>
          <a:srcRect b="33811"/>
          <a:stretch>
            <a:fillRect/>
          </a:stretch>
        </p:blipFill>
        <p:spPr>
          <a:xfrm>
            <a:off x="2317115" y="3439795"/>
            <a:ext cx="7785100" cy="2528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 descr="车辆信息查询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691640" y="2760345"/>
            <a:ext cx="560070" cy="56007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在平台里，我看到了导航栏中有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365885" y="168275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体验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国家中小学智慧教育平台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板块内容。</a:t>
            </a:r>
            <a:endParaRPr lang="zh-CN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206500" y="1645285"/>
            <a:ext cx="625475" cy="625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65885" y="2663825"/>
            <a:ext cx="10616565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ts val="3500"/>
              </a:lnSpc>
              <a:buClrTx/>
              <a:buSzTx/>
              <a:buFontTx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在平台里，我看到了导航栏中有哪些板块？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>
              <a:lnSpc>
                <a:spcPts val="3500"/>
              </a:lnSpc>
              <a:buClrTx/>
              <a:buSzTx/>
              <a:buFontTx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选择并点击其中一个板块，在这个板块中可以学习哪些内容？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28210" y="5133975"/>
            <a:ext cx="726440" cy="7264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082540" y="5291455"/>
            <a:ext cx="201612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5" name="图片 14" descr="车辆信息查询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256665" y="2753995"/>
            <a:ext cx="560070" cy="56007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活动三：找一找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92225" y="1488440"/>
            <a:ext cx="10561320" cy="808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除了学习平台，还有很多在线学习软件可以辅助学习。找一找家里的计算机、平板电脑、手机等设备都安装了哪些在线学习软件。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264" name="组合 264"/>
          <p:cNvGrpSpPr/>
          <p:nvPr/>
        </p:nvGrpSpPr>
        <p:grpSpPr>
          <a:xfrm>
            <a:off x="2421255" y="2261870"/>
            <a:ext cx="1844010" cy="3543300"/>
            <a:chOff x="11379" y="64606"/>
            <a:chExt cx="1487" cy="2856"/>
          </a:xfrm>
        </p:grpSpPr>
        <p:pic>
          <p:nvPicPr>
            <p:cNvPr id="260" name="图片 308" descr="矩形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489" y="64606"/>
              <a:ext cx="1355" cy="13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1" name="图片 64" descr="中间产品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868" y="65880"/>
              <a:ext cx="533" cy="53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62" name="直接连接符 262"/>
            <p:cNvCxnSpPr/>
            <p:nvPr/>
          </p:nvCxnSpPr>
          <p:spPr>
            <a:xfrm>
              <a:off x="11379" y="66876"/>
              <a:ext cx="1487" cy="0"/>
            </a:xfrm>
            <a:prstGeom prst="line">
              <a:avLst/>
            </a:prstGeom>
            <a:ln w="28575" cap="flat" cmpd="sng">
              <a:solidFill>
                <a:srgbClr val="4874CB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63" name="文本框 263"/>
            <p:cNvSpPr txBox="1"/>
            <p:nvPr/>
          </p:nvSpPr>
          <p:spPr>
            <a:xfrm>
              <a:off x="11723" y="66862"/>
              <a:ext cx="845" cy="600"/>
            </a:xfrm>
            <a:prstGeom prst="rect">
              <a:avLst/>
            </a:prstGeom>
            <a:noFill/>
            <a:ln w="6350">
              <a:noFill/>
            </a:ln>
          </p:spPr>
          <p:txBody>
            <a:bodyPr upright="1"/>
            <a:lstStyle/>
            <a:p>
              <a:pPr algn="l"/>
              <a:r>
                <a:rPr lang="en-US" altLang="zh-CN" sz="2800" ker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/>
                </a:rPr>
                <a:t>功能</a:t>
              </a:r>
              <a:endParaRPr lang="en-US" altLang="zh-CN" sz="2800" ker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endParaRPr>
            </a:p>
          </p:txBody>
        </p:sp>
      </p:grpSp>
      <p:grpSp>
        <p:nvGrpSpPr>
          <p:cNvPr id="2" name="组合 264"/>
          <p:cNvGrpSpPr/>
          <p:nvPr/>
        </p:nvGrpSpPr>
        <p:grpSpPr>
          <a:xfrm>
            <a:off x="5147945" y="2261870"/>
            <a:ext cx="1844010" cy="3543300"/>
            <a:chOff x="11379" y="64606"/>
            <a:chExt cx="1487" cy="2856"/>
          </a:xfrm>
        </p:grpSpPr>
        <p:pic>
          <p:nvPicPr>
            <p:cNvPr id="3" name="图片 308" descr="矩形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489" y="64606"/>
              <a:ext cx="1355" cy="13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图片 64" descr="中间产品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868" y="65880"/>
              <a:ext cx="533" cy="53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" name="直接连接符 262"/>
            <p:cNvCxnSpPr/>
            <p:nvPr/>
          </p:nvCxnSpPr>
          <p:spPr>
            <a:xfrm>
              <a:off x="11379" y="66876"/>
              <a:ext cx="1487" cy="0"/>
            </a:xfrm>
            <a:prstGeom prst="line">
              <a:avLst/>
            </a:prstGeom>
            <a:ln w="28575" cap="flat" cmpd="sng">
              <a:solidFill>
                <a:srgbClr val="4874CB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6" name="文本框 263"/>
            <p:cNvSpPr txBox="1"/>
            <p:nvPr/>
          </p:nvSpPr>
          <p:spPr>
            <a:xfrm>
              <a:off x="11723" y="66862"/>
              <a:ext cx="845" cy="600"/>
            </a:xfrm>
            <a:prstGeom prst="rect">
              <a:avLst/>
            </a:prstGeom>
            <a:noFill/>
            <a:ln w="6350">
              <a:noFill/>
            </a:ln>
          </p:spPr>
          <p:txBody>
            <a:bodyPr upright="1"/>
            <a:p>
              <a:pPr algn="l"/>
              <a:r>
                <a:rPr lang="en-US" altLang="zh-CN" sz="2800" ker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/>
                </a:rPr>
                <a:t>功能</a:t>
              </a:r>
              <a:endParaRPr lang="en-US" altLang="zh-CN" sz="2800" ker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endParaRPr>
            </a:p>
          </p:txBody>
        </p:sp>
      </p:grpSp>
      <p:grpSp>
        <p:nvGrpSpPr>
          <p:cNvPr id="7" name="组合 264"/>
          <p:cNvGrpSpPr/>
          <p:nvPr/>
        </p:nvGrpSpPr>
        <p:grpSpPr>
          <a:xfrm>
            <a:off x="7863205" y="2261870"/>
            <a:ext cx="1844010" cy="3543300"/>
            <a:chOff x="11379" y="64606"/>
            <a:chExt cx="1487" cy="2856"/>
          </a:xfrm>
        </p:grpSpPr>
        <p:pic>
          <p:nvPicPr>
            <p:cNvPr id="9" name="图片 308" descr="矩形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489" y="64606"/>
              <a:ext cx="1355" cy="13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图片 64" descr="中间产品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868" y="65880"/>
              <a:ext cx="533" cy="53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1" name="直接连接符 262"/>
            <p:cNvCxnSpPr/>
            <p:nvPr/>
          </p:nvCxnSpPr>
          <p:spPr>
            <a:xfrm>
              <a:off x="11379" y="66876"/>
              <a:ext cx="1487" cy="0"/>
            </a:xfrm>
            <a:prstGeom prst="line">
              <a:avLst/>
            </a:prstGeom>
            <a:ln w="28575" cap="flat" cmpd="sng">
              <a:solidFill>
                <a:srgbClr val="4874CB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2" name="文本框 263"/>
            <p:cNvSpPr txBox="1"/>
            <p:nvPr/>
          </p:nvSpPr>
          <p:spPr>
            <a:xfrm>
              <a:off x="11723" y="66862"/>
              <a:ext cx="845" cy="600"/>
            </a:xfrm>
            <a:prstGeom prst="rect">
              <a:avLst/>
            </a:prstGeom>
            <a:noFill/>
            <a:ln w="6350">
              <a:noFill/>
            </a:ln>
          </p:spPr>
          <p:txBody>
            <a:bodyPr upright="1"/>
            <a:lstStyle/>
            <a:p>
              <a:pPr algn="l"/>
              <a:r>
                <a:rPr lang="en-US" altLang="zh-CN" sz="2800" ker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/>
                </a:rPr>
                <a:t>功能</a:t>
              </a:r>
              <a:endParaRPr lang="en-US" altLang="zh-CN" sz="2800" ker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endParaRPr>
            </a:p>
          </p:txBody>
        </p:sp>
      </p:grpSp>
      <p:pic>
        <p:nvPicPr>
          <p:cNvPr id="26" name="图片 25" descr="寻找搜索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72845" y="1286510"/>
            <a:ext cx="556260" cy="5562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57780" y="2950210"/>
            <a:ext cx="165481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在线字典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21255" y="4556125"/>
            <a:ext cx="2726690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1. 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查找字词。</a:t>
            </a:r>
            <a:endParaRPr lang="zh-CN" altLang="en-US" sz="1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1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 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多语种翻译。</a:t>
            </a:r>
            <a:endParaRPr lang="zh-CN" altLang="en-US" sz="1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8" grpId="1"/>
      <p:bldP spid="8" grpId="0"/>
      <p:bldP spid="19" grpId="0"/>
      <p:bldP spid="8" grpId="1"/>
      <p:bldP spid="1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949450" y="2074545"/>
            <a:ext cx="8544560" cy="2626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不同的在线学习软件有不同的功能和分类。小美想找专门学习语文、数学、英语等学科的在线学习软件，你能帮助她吗？</a:t>
            </a:r>
            <a:endParaRPr lang="zh-CN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7920" y="5023485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20970" y="5142865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3" name="图片 2" descr="写笔记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30070" y="2091055"/>
            <a:ext cx="685800" cy="685800"/>
          </a:xfrm>
          <a:prstGeom prst="rect">
            <a:avLst/>
          </a:prstGeom>
        </p:spPr>
      </p:pic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0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92073],&quot;65&quot;:[20205081]}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92707],&quot;65&quot;:[20205081]}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59135],&quot;65&quot;:[20205081]}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84880],&quot;65&quot;:[20205081]}"/>
</p:tagLst>
</file>

<file path=ppt/tags/tag133.xml><?xml version="1.0" encoding="utf-8"?>
<p:tagLst xmlns:p="http://schemas.openxmlformats.org/presentationml/2006/main">
  <p:tag name="TABLE_ENDDRAG_ORIGIN_RECT" val="580*272"/>
  <p:tag name="TABLE_ENDDRAG_RECT" val="272*211*580*272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8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ODY4NGU2NjNlNTlmNWUyOTg2NzkwYjFjYzhiZGNlM2UifQ=="/>
  <p:tag name="resource_record_key" val="{&quot;10&quot;:[21592073,21592707,21559135,21584880],&quot;65&quot;:[20205081]}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93">
    <a:dk1>
      <a:srgbClr val="000000"/>
    </a:dk1>
    <a:lt1>
      <a:srgbClr val="FFFFFF"/>
    </a:lt1>
    <a:dk2>
      <a:srgbClr val="0F1423"/>
    </a:dk2>
    <a:lt2>
      <a:srgbClr val="FFFFFF"/>
    </a:lt2>
    <a:accent1>
      <a:srgbClr val="2ABEF9"/>
    </a:accent1>
    <a:accent2>
      <a:srgbClr val="FBC347"/>
    </a:accent2>
    <a:accent3>
      <a:srgbClr val="2ABEF9"/>
    </a:accent3>
    <a:accent4>
      <a:srgbClr val="FBC347"/>
    </a:accent4>
    <a:accent5>
      <a:srgbClr val="2ABEF9"/>
    </a:accent5>
    <a:accent6>
      <a:srgbClr val="FBC347"/>
    </a:accent6>
    <a:hlink>
      <a:srgbClr val="2ABEF9"/>
    </a:hlink>
    <a:folHlink>
      <a:srgbClr val="FBC34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971</Words>
  <Application>WPS 演示</Application>
  <PresentationFormat>自定义</PresentationFormat>
  <Paragraphs>193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方正楷体简体</vt:lpstr>
      <vt:lpstr>Arial Unicode MS</vt:lpstr>
      <vt:lpstr>Calibri</vt:lpstr>
      <vt:lpstr>兰米黑体</vt:lpstr>
      <vt:lpstr>方正宝黑体 简 Light</vt:lpstr>
      <vt:lpstr>兰米宋体</vt:lpstr>
      <vt:lpstr>方正大黑体_GBK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367</cp:revision>
  <dcterms:created xsi:type="dcterms:W3CDTF">2019-06-19T02:08:00Z</dcterms:created>
  <dcterms:modified xsi:type="dcterms:W3CDTF">2025-12-11T09:17:38Z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