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19" r:id="rId6"/>
    <p:sldId id="532" r:id="rId7"/>
    <p:sldId id="412" r:id="rId8"/>
    <p:sldId id="550" r:id="rId9"/>
    <p:sldId id="534" r:id="rId10"/>
    <p:sldId id="535" r:id="rId11"/>
    <p:sldId id="536" r:id="rId12"/>
    <p:sldId id="543" r:id="rId13"/>
    <p:sldId id="544" r:id="rId14"/>
    <p:sldId id="486" r:id="rId15"/>
    <p:sldId id="41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7" userDrawn="1">
          <p15:clr>
            <a:srgbClr val="A4A3A4"/>
          </p15:clr>
        </p15:guide>
        <p15:guide id="2" pos="39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22B9FE"/>
    <a:srgbClr val="F6CB39"/>
    <a:srgbClr val="F2C538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97"/>
        <p:guide pos="39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5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../media/image3.png"/><Relationship Id="rId5" Type="http://schemas.openxmlformats.org/officeDocument/2006/relationships/tags" Target="../tags/tag127.xml"/><Relationship Id="rId4" Type="http://schemas.openxmlformats.org/officeDocument/2006/relationships/image" Target="../media/image7.png"/><Relationship Id="rId3" Type="http://schemas.openxmlformats.org/officeDocument/2006/relationships/tags" Target="../tags/tag126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6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image" Target="../media/image14.png"/><Relationship Id="rId1" Type="http://schemas.openxmlformats.org/officeDocument/2006/relationships/tags" Target="../tags/tag13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image" Target="../media/image3.png"/><Relationship Id="rId7" Type="http://schemas.openxmlformats.org/officeDocument/2006/relationships/tags" Target="../tags/tag140.xml"/><Relationship Id="rId6" Type="http://schemas.openxmlformats.org/officeDocument/2006/relationships/image" Target="../media/image7.png"/><Relationship Id="rId5" Type="http://schemas.openxmlformats.org/officeDocument/2006/relationships/tags" Target="../tags/tag139.xml"/><Relationship Id="rId4" Type="http://schemas.openxmlformats.org/officeDocument/2006/relationships/image" Target="../media/image2.png"/><Relationship Id="rId3" Type="http://schemas.openxmlformats.org/officeDocument/2006/relationships/tags" Target="../tags/tag138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5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23.png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image" Target="../media/image13.png"/><Relationship Id="rId10" Type="http://schemas.openxmlformats.org/officeDocument/2006/relationships/tags" Target="../tags/tag142.xml"/><Relationship Id="rId1" Type="http://schemas.openxmlformats.org/officeDocument/2006/relationships/tags" Target="../tags/tag13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0.xml"/><Relationship Id="rId7" Type="http://schemas.openxmlformats.org/officeDocument/2006/relationships/image" Target="../media/image7.png"/><Relationship Id="rId6" Type="http://schemas.openxmlformats.org/officeDocument/2006/relationships/tags" Target="../tags/tag149.xml"/><Relationship Id="rId5" Type="http://schemas.openxmlformats.org/officeDocument/2006/relationships/image" Target="../media/image2.png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2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51.xml"/><Relationship Id="rId1" Type="http://schemas.openxmlformats.org/officeDocument/2006/relationships/tags" Target="../tags/tag14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3.png"/><Relationship Id="rId7" Type="http://schemas.openxmlformats.org/officeDocument/2006/relationships/tags" Target="../tags/tag95.xml"/><Relationship Id="rId6" Type="http://schemas.openxmlformats.org/officeDocument/2006/relationships/image" Target="../media/image7.png"/><Relationship Id="rId5" Type="http://schemas.openxmlformats.org/officeDocument/2006/relationships/tags" Target="../tags/tag94.xml"/><Relationship Id="rId4" Type="http://schemas.openxmlformats.org/officeDocument/2006/relationships/image" Target="../media/image2.png"/><Relationship Id="rId3" Type="http://schemas.openxmlformats.org/officeDocument/2006/relationships/tags" Target="../tags/tag9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0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image" Target="../media/image13.png"/><Relationship Id="rId10" Type="http://schemas.openxmlformats.org/officeDocument/2006/relationships/tags" Target="../tags/tag97.xml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4.xml"/><Relationship Id="rId1" Type="http://schemas.openxmlformats.org/officeDocument/2006/relationships/tags" Target="../tags/tag10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2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14.png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16.xml"/><Relationship Id="rId1" Type="http://schemas.openxmlformats.org/officeDocument/2006/relationships/tags" Target="../tags/tag11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3.png"/><Relationship Id="rId5" Type="http://schemas.openxmlformats.org/officeDocument/2006/relationships/tags" Target="../tags/tag119.xml"/><Relationship Id="rId4" Type="http://schemas.openxmlformats.org/officeDocument/2006/relationships/image" Target="../media/image7.png"/><Relationship Id="rId3" Type="http://schemas.openxmlformats.org/officeDocument/2006/relationships/tags" Target="../tags/tag118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任务四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认识数字身份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主题一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在线分享交流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会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365885" y="1405890"/>
            <a:ext cx="9504045" cy="5634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壮壮因为每次都能按时还书，所以获得图书馆免押金借书卡。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   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4.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网络商家销售商品的质量与描述相符，获得很多好评，并入选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好物榜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5.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小花的邻居擅自在网上发布他人的信息，侵犯了他人的隐私权，被要求道歉。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                                 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07905" y="3501390"/>
            <a:ext cx="579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+1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83775" y="2215515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+1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56165" y="4773295"/>
            <a:ext cx="784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-1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8" grpId="0"/>
      <p:bldP spid="8" grpId="1"/>
      <p:bldP spid="10" grpId="0"/>
      <p:bldP spid="10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任务四：写一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写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87730" y="1322705"/>
            <a:ext cx="10584815" cy="808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数字身份具有唯一性和信用价值。写一写我们应该如何提升数字身份的信用价值。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8230" y="2131060"/>
            <a:ext cx="10394315" cy="3636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7112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1.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要确保提供给网络上的信息都是真的，不能说假话。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altLang="zh-CN" sz="2800">
              <a:solidFill>
                <a:schemeClr val="accent1">
                  <a:lumMod val="75000"/>
                </a:schemeClr>
              </a:solidFill>
            </a:endParaRPr>
          </a:p>
          <a:p>
            <a:pPr indent="7112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2.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在网上要做一个讲文明的好学生，不乱说话，不骂人，要尊重别人，友好地和别人交流。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altLang="zh-CN" sz="2800">
              <a:solidFill>
                <a:schemeClr val="accent1">
                  <a:lumMod val="75000"/>
                </a:schemeClr>
              </a:solidFill>
            </a:endParaRPr>
          </a:p>
          <a:p>
            <a:pPr indent="7112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3.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要保护好自己的个人信息，不要泄露账号密码等隐私信息。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altLang="zh-CN" sz="2800">
              <a:solidFill>
                <a:schemeClr val="accent1">
                  <a:lumMod val="75000"/>
                </a:schemeClr>
              </a:solidFill>
            </a:endParaRPr>
          </a:p>
          <a:p>
            <a:pPr indent="7112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4.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不要随便点击陌生的链接。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altLang="zh-CN" sz="2800">
              <a:solidFill>
                <a:schemeClr val="accent1">
                  <a:lumMod val="75000"/>
                </a:schemeClr>
              </a:solidFill>
            </a:endParaRPr>
          </a:p>
          <a:p>
            <a:pPr indent="7112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</a:rPr>
              <a:t>5.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在网上要积累好的信用。比如在网上学习时，要认真完成作业，不要偷懒。</a:t>
            </a:r>
            <a:r>
              <a:rPr lang="en-US" altLang="zh-CN" sz="2800"/>
              <a:t> </a:t>
            </a:r>
            <a:endParaRPr lang="en-US" altLang="zh-CN" sz="2800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8" grpId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4" name="图片 3" descr="三年级课件（主题一任务四）2_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62175" y="1252220"/>
            <a:ext cx="8960000" cy="504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635"/>
            <a:ext cx="12192000" cy="6197600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635" y="2173605"/>
            <a:ext cx="12190730" cy="468439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549400" y="1447165"/>
            <a:ext cx="9022715" cy="1468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小美发现新软件需要实名注册才能使用，便问爸爸原因。爸爸解释说：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账号是我们的数字身份，就像坐高铁要出示证件一样，是我网络世界的通行证。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79410" y="3926771"/>
            <a:ext cx="3964940" cy="1880235"/>
            <a:chOff x="5756" y="2521"/>
            <a:chExt cx="9547" cy="7881"/>
          </a:xfrm>
        </p:grpSpPr>
        <p:sp>
          <p:nvSpPr>
            <p:cNvPr id="9" name="图形"/>
            <p:cNvSpPr txBox="1"/>
            <p:nvPr/>
          </p:nvSpPr>
          <p:spPr>
            <a:xfrm>
              <a:off x="6545" y="4119"/>
              <a:ext cx="8319" cy="468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你能解答小美的疑惑</a:t>
              </a:r>
              <a:r>
                <a:rPr lang="zh-CN" altLang="en-US" sz="36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吗？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5756" y="2521"/>
              <a:ext cx="9547" cy="7881"/>
            </a:xfrm>
            <a:prstGeom prst="cloudCallout">
              <a:avLst>
                <a:gd name="adj1" fmla="val 46642"/>
                <a:gd name="adj2" fmla="val 51919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48215" y="4224655"/>
            <a:ext cx="2508885" cy="26333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684020" y="2898775"/>
            <a:ext cx="8811260" cy="845185"/>
            <a:chOff x="2652" y="4565"/>
            <a:chExt cx="13876" cy="1331"/>
          </a:xfrm>
        </p:grpSpPr>
        <p:sp>
          <p:nvSpPr>
            <p:cNvPr id="4" name="矩形 3"/>
            <p:cNvSpPr/>
            <p:nvPr/>
          </p:nvSpPr>
          <p:spPr>
            <a:xfrm>
              <a:off x="7272" y="4565"/>
              <a:ext cx="9257" cy="7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52" y="5326"/>
              <a:ext cx="3365" cy="57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 flipV="1">
            <a:off x="4569460" y="3261360"/>
            <a:ext cx="5987415" cy="241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816735" y="3731895"/>
            <a:ext cx="1919605" cy="120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6339840" y="1765300"/>
            <a:ext cx="4942840" cy="20161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在数字世界里，我们登录学习平台、上网交流时，都需要一个账号。每一个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账号都需要注册。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47884" y="2632433"/>
            <a:ext cx="4518025" cy="2551781"/>
            <a:chOff x="2204" y="5107"/>
            <a:chExt cx="9263" cy="3240"/>
          </a:xfrm>
        </p:grpSpPr>
        <p:sp>
          <p:nvSpPr>
            <p:cNvPr id="9" name="图形"/>
            <p:cNvSpPr txBox="1"/>
            <p:nvPr/>
          </p:nvSpPr>
          <p:spPr>
            <a:xfrm>
              <a:off x="3459" y="5986"/>
              <a:ext cx="7499" cy="227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让我们一起来学习如何注册一个账号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吧！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240000">
              <a:off x="2204" y="5107"/>
              <a:ext cx="9263" cy="3240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3290" y="1123315"/>
            <a:ext cx="10074910" cy="108204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登录国家中小学智慧教育平台，打开注册账号页面尝试注册学生号。哪些信息是注册所需的必要信息？请在图中圈出来。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345805" y="6044565"/>
            <a:ext cx="2389505" cy="726440"/>
            <a:chOff x="7101" y="3425"/>
            <a:chExt cx="3763" cy="1144"/>
          </a:xfrm>
        </p:grpSpPr>
        <p:pic>
          <p:nvPicPr>
            <p:cNvPr id="3" name="图片 2" descr="时间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101" y="3425"/>
              <a:ext cx="1144" cy="114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7706" y="3656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22115" y="2312035"/>
            <a:ext cx="3500755" cy="434213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3290" y="1123315"/>
            <a:ext cx="10074910" cy="48475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打开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学生账号注册界面的步骤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提示：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进入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国家中小学智慧教育平台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（网址：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https://basic.smartedu.cn/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点击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注册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按钮。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3.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选择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学生号注册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9685" y="3441065"/>
            <a:ext cx="2519045" cy="92583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9685" y="4869815"/>
            <a:ext cx="3092450" cy="93345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553845" y="1358265"/>
            <a:ext cx="9166860" cy="20713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你了解注册账号的流程吗？请在横线上按顺序填入正确选项序号。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选项：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验证身份　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完成注册　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接受服务条款　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</a:rPr>
              <a:t>④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填写注册信息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10335" y="3970020"/>
            <a:ext cx="9015095" cy="129603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步骤：进入注册界面</a:t>
            </a:r>
            <a:r>
              <a:rPr lang="en-US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→  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→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获得专属账号。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588000" y="4520565"/>
            <a:ext cx="712470" cy="120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6849745" y="4532630"/>
            <a:ext cx="712470" cy="120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8032750" y="4544695"/>
            <a:ext cx="712470" cy="120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9215755" y="4556760"/>
            <a:ext cx="712470" cy="120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671820" y="3937000"/>
            <a:ext cx="6286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④</a:t>
            </a:r>
            <a:endParaRPr lang="en-US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34020" y="3937000"/>
            <a:ext cx="6286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</a:t>
            </a:r>
            <a:endParaRPr lang="en-US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01180" y="3937000"/>
            <a:ext cx="6165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endParaRPr lang="en-US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15120" y="3949065"/>
            <a:ext cx="66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endParaRPr lang="en-US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1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23595" y="1358265"/>
            <a:ext cx="10174605" cy="5600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你拥有哪些数字身份？它们能被借用吗？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385935" y="1918335"/>
            <a:ext cx="2389505" cy="726440"/>
            <a:chOff x="7101" y="3425"/>
            <a:chExt cx="3763" cy="1144"/>
          </a:xfrm>
        </p:grpSpPr>
        <p:pic>
          <p:nvPicPr>
            <p:cNvPr id="9" name="图片 8" descr="时间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101" y="3425"/>
              <a:ext cx="1144" cy="114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706" y="3656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73960" y="1918335"/>
            <a:ext cx="4672330" cy="27514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4230" y="4827905"/>
            <a:ext cx="8945880" cy="17703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我拥有的数字身份：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社交平台账号、学习平台账号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数字身份能否被借用，我认为：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不能被借用，有可能会被盗号，也会泄露个人隐私，造成信誉或财产损失等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94785" y="5401945"/>
            <a:ext cx="5045710" cy="0"/>
          </a:xfrm>
          <a:prstGeom prst="line">
            <a:avLst/>
          </a:prstGeom>
        </p:spPr>
        <p:style>
          <a:lnRef idx="2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823595" y="6572885"/>
            <a:ext cx="8263890" cy="25400"/>
          </a:xfrm>
          <a:prstGeom prst="line">
            <a:avLst/>
          </a:prstGeom>
        </p:spPr>
        <p:style>
          <a:lnRef idx="2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912485" y="5981065"/>
            <a:ext cx="3717925" cy="3175"/>
          </a:xfrm>
          <a:prstGeom prst="line">
            <a:avLst/>
          </a:prstGeom>
        </p:spPr>
        <p:style>
          <a:lnRef idx="2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295140" y="4966970"/>
            <a:ext cx="4635500" cy="3987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3595" y="6134100"/>
            <a:ext cx="8264525" cy="3987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12485" y="5528310"/>
            <a:ext cx="3717925" cy="3987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会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365885" y="1405890"/>
            <a:ext cx="9504045" cy="4579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在数字世界中，个人数字身份与个人现实身份有着同样的信用价值，每一次网络行为都有可能影响个人数字身份的信用。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判断以下案例，属于诚信行为的在括号里填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“+1”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，属于失信行为的填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“-1”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妈妈对网络购买的商品进行了真实的评价。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(     )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网友发布虚假信息，转发不良内容。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   (     )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95840" y="4090670"/>
            <a:ext cx="784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+1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92360" y="4993005"/>
            <a:ext cx="687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-1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8" grpId="0"/>
      <p:bldP spid="8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3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1387</Words>
  <Application>WPS 演示</Application>
  <PresentationFormat>自定义</PresentationFormat>
  <Paragraphs>179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思源黑体旧字形 Light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371</cp:revision>
  <dcterms:created xsi:type="dcterms:W3CDTF">2019-06-19T02:08:00Z</dcterms:created>
  <dcterms:modified xsi:type="dcterms:W3CDTF">2026-03-02T00:35:52Z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59908424D6DD407698F4CB31409155FE_13</vt:lpwstr>
  </property>
</Properties>
</file>