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6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4"/>
  </p:notesMasterIdLst>
  <p:handoutMasterIdLst>
    <p:handoutMasterId r:id="rId15"/>
  </p:handoutMasterIdLst>
  <p:sldIdLst>
    <p:sldId id="409" r:id="rId4"/>
    <p:sldId id="410" r:id="rId5"/>
    <p:sldId id="526" r:id="rId6"/>
    <p:sldId id="519" r:id="rId7"/>
    <p:sldId id="412" r:id="rId8"/>
    <p:sldId id="455" r:id="rId9"/>
    <p:sldId id="502" r:id="rId10"/>
    <p:sldId id="491" r:id="rId11"/>
    <p:sldId id="486" r:id="rId12"/>
    <p:sldId id="41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8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22B9FE"/>
    <a:srgbClr val="F6CB39"/>
    <a:srgbClr val="F2C538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58"/>
        <p:guide pos="388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3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34.xml"/><Relationship Id="rId7" Type="http://schemas.openxmlformats.org/officeDocument/2006/relationships/image" Target="../media/image7.png"/><Relationship Id="rId6" Type="http://schemas.openxmlformats.org/officeDocument/2006/relationships/tags" Target="../tags/tag133.xml"/><Relationship Id="rId5" Type="http://schemas.openxmlformats.org/officeDocument/2006/relationships/image" Target="../media/image2.png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36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35.xml"/><Relationship Id="rId1" Type="http://schemas.openxmlformats.org/officeDocument/2006/relationships/tags" Target="../tags/tag1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image" Target="../media/image3.png"/><Relationship Id="rId7" Type="http://schemas.openxmlformats.org/officeDocument/2006/relationships/tags" Target="../tags/tag95.xml"/><Relationship Id="rId6" Type="http://schemas.openxmlformats.org/officeDocument/2006/relationships/image" Target="../media/image7.png"/><Relationship Id="rId5" Type="http://schemas.openxmlformats.org/officeDocument/2006/relationships/tags" Target="../tags/tag94.xml"/><Relationship Id="rId4" Type="http://schemas.openxmlformats.org/officeDocument/2006/relationships/image" Target="../media/image2.png"/><Relationship Id="rId3" Type="http://schemas.openxmlformats.org/officeDocument/2006/relationships/tags" Target="../tags/tag93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0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image" Target="../media/image13.png"/><Relationship Id="rId10" Type="http://schemas.openxmlformats.org/officeDocument/2006/relationships/tags" Target="../tags/tag97.xml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4.xml"/><Relationship Id="rId1" Type="http://schemas.openxmlformats.org/officeDocument/2006/relationships/tags" Target="../tags/tag10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image" Target="../media/image3.png"/><Relationship Id="rId5" Type="http://schemas.openxmlformats.org/officeDocument/2006/relationships/tags" Target="../tags/tag107.xml"/><Relationship Id="rId4" Type="http://schemas.openxmlformats.org/officeDocument/2006/relationships/image" Target="../media/image7.png"/><Relationship Id="rId3" Type="http://schemas.openxmlformats.org/officeDocument/2006/relationships/tags" Target="../tags/tag106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12.xml"/><Relationship Id="rId21" Type="http://schemas.openxmlformats.org/officeDocument/2006/relationships/image" Target="../media/image28.svg"/><Relationship Id="rId20" Type="http://schemas.openxmlformats.org/officeDocument/2006/relationships/image" Target="../media/image17.png"/><Relationship Id="rId2" Type="http://schemas.openxmlformats.org/officeDocument/2006/relationships/image" Target="../media/image1.png"/><Relationship Id="rId19" Type="http://schemas.openxmlformats.org/officeDocument/2006/relationships/image" Target="../media/image27.svg"/><Relationship Id="rId18" Type="http://schemas.openxmlformats.org/officeDocument/2006/relationships/image" Target="../media/image26.png"/><Relationship Id="rId17" Type="http://schemas.openxmlformats.org/officeDocument/2006/relationships/image" Target="../media/image25.svg"/><Relationship Id="rId16" Type="http://schemas.openxmlformats.org/officeDocument/2006/relationships/image" Target="../media/image24.png"/><Relationship Id="rId15" Type="http://schemas.openxmlformats.org/officeDocument/2006/relationships/image" Target="../media/image23.svg"/><Relationship Id="rId14" Type="http://schemas.openxmlformats.org/officeDocument/2006/relationships/image" Target="../media/image22.png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tags" Target="../tags/tag10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6.xml"/><Relationship Id="rId6" Type="http://schemas.openxmlformats.org/officeDocument/2006/relationships/image" Target="../media/image28.svg"/><Relationship Id="rId5" Type="http://schemas.openxmlformats.org/officeDocument/2006/relationships/image" Target="../media/image17.png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image" Target="../media/image14.png"/><Relationship Id="rId1" Type="http://schemas.openxmlformats.org/officeDocument/2006/relationships/tags" Target="../tags/tag11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.xml"/><Relationship Id="rId8" Type="http://schemas.openxmlformats.org/officeDocument/2006/relationships/tags" Target="../tags/tag120.xml"/><Relationship Id="rId7" Type="http://schemas.openxmlformats.org/officeDocument/2006/relationships/image" Target="../media/image16.svg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1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image" Target="../media/image3.png"/><Relationship Id="rId7" Type="http://schemas.openxmlformats.org/officeDocument/2006/relationships/tags" Target="../tags/tag124.xml"/><Relationship Id="rId6" Type="http://schemas.openxmlformats.org/officeDocument/2006/relationships/image" Target="../media/image7.png"/><Relationship Id="rId5" Type="http://schemas.openxmlformats.org/officeDocument/2006/relationships/tags" Target="../tags/tag123.xml"/><Relationship Id="rId4" Type="http://schemas.openxmlformats.org/officeDocument/2006/relationships/image" Target="../media/image2.png"/><Relationship Id="rId3" Type="http://schemas.openxmlformats.org/officeDocument/2006/relationships/tags" Target="../tags/tag122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29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29.png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image" Target="../media/image13.png"/><Relationship Id="rId10" Type="http://schemas.openxmlformats.org/officeDocument/2006/relationships/tags" Target="../tags/tag126.xml"/><Relationship Id="rId1" Type="http://schemas.openxmlformats.org/officeDocument/2006/relationships/tags" Target="../tags/tag1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任务二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分组分派任务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主题三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合作解决问题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636895" y="2103755"/>
            <a:ext cx="5094605" cy="1927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分解问题，确定每一个小问题后，就可以准备开展活动了。在活动前，我们还需要先分组。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53845" y="3269615"/>
            <a:ext cx="3590070" cy="1344608"/>
            <a:chOff x="2421" y="3273"/>
            <a:chExt cx="8647" cy="4299"/>
          </a:xfrm>
        </p:grpSpPr>
        <p:sp>
          <p:nvSpPr>
            <p:cNvPr id="9" name="图形"/>
            <p:cNvSpPr txBox="1"/>
            <p:nvPr/>
          </p:nvSpPr>
          <p:spPr>
            <a:xfrm>
              <a:off x="3381" y="4609"/>
              <a:ext cx="673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分组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636895" y="2103755"/>
            <a:ext cx="5094605" cy="1468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分组采用了自愿组队原则，但是有些组人太多，而有些组人太少，这可怎么办才好呢？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58620" y="1564005"/>
            <a:ext cx="3850640" cy="3205480"/>
            <a:chOff x="2673" y="92"/>
            <a:chExt cx="8648" cy="7514"/>
          </a:xfrm>
        </p:grpSpPr>
        <p:sp>
          <p:nvSpPr>
            <p:cNvPr id="9" name="图形"/>
            <p:cNvSpPr txBox="1"/>
            <p:nvPr/>
          </p:nvSpPr>
          <p:spPr>
            <a:xfrm>
              <a:off x="3380" y="1153"/>
              <a:ext cx="6738" cy="573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ctr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怎么才能合理分组呢？这节课让我们一起学习《分组分派任务》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673" y="92"/>
              <a:ext cx="8648" cy="7514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492250"/>
            <a:ext cx="10074910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小美和壮壮对于如何分组有自己的看法，小美认为：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需要考虑各个组员的特长，小组成员特长单一会影响协作完成任务的效率；壮壮认为：组长最好是让综合协调能力和规划能力强的同学来担任。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0285" y="3830320"/>
            <a:ext cx="80283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小组讨论：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分组需要考虑哪些方面的问题？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小组讨论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89150" y="3903980"/>
            <a:ext cx="673100" cy="673100"/>
          </a:xfrm>
          <a:prstGeom prst="rect">
            <a:avLst/>
          </a:prstGeom>
        </p:spPr>
      </p:pic>
      <p:pic>
        <p:nvPicPr>
          <p:cNvPr id="9" name="图片 8" descr="时间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9570" y="542544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82620" y="5544820"/>
            <a:ext cx="450405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三分钟：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头脑风暴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7" grpId="1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用你喜欢的形式，把你们的分组情况记录下来。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活动二：试一试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sp>
        <p:nvSpPr>
          <p:cNvPr id="4" name="图形"/>
          <p:cNvSpPr txBox="1"/>
          <p:nvPr/>
        </p:nvSpPr>
        <p:spPr>
          <a:xfrm>
            <a:off x="1652905" y="2760345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思维导图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0" name="图片 19" descr="数字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88465" y="2858770"/>
            <a:ext cx="399415" cy="399415"/>
          </a:xfrm>
          <a:prstGeom prst="rect">
            <a:avLst/>
          </a:prstGeom>
        </p:spPr>
      </p:pic>
      <p:pic>
        <p:nvPicPr>
          <p:cNvPr id="21" name="图片 20" descr="数字2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91640" y="3490595"/>
            <a:ext cx="334645" cy="334645"/>
          </a:xfrm>
          <a:prstGeom prst="rect">
            <a:avLst/>
          </a:prstGeom>
        </p:spPr>
      </p:pic>
      <p:sp>
        <p:nvSpPr>
          <p:cNvPr id="9" name="图形"/>
          <p:cNvSpPr txBox="1"/>
          <p:nvPr/>
        </p:nvSpPr>
        <p:spPr>
          <a:xfrm>
            <a:off x="1682115" y="342900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表格记录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0" name="图片 9" descr="数字3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652905" y="4097655"/>
            <a:ext cx="367030" cy="367030"/>
          </a:xfrm>
          <a:prstGeom prst="rect">
            <a:avLst/>
          </a:prstGeom>
        </p:spPr>
      </p:pic>
      <p:sp>
        <p:nvSpPr>
          <p:cNvPr id="13" name="图形"/>
          <p:cNvSpPr txBox="1"/>
          <p:nvPr/>
        </p:nvSpPr>
        <p:spPr>
          <a:xfrm>
            <a:off x="1691640" y="401574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……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466975" y="4743450"/>
            <a:ext cx="6675755" cy="702945"/>
            <a:chOff x="4274" y="4921"/>
            <a:chExt cx="10513" cy="1107"/>
          </a:xfrm>
        </p:grpSpPr>
        <p:pic>
          <p:nvPicPr>
            <p:cNvPr id="19" name="图片 18" descr="时间"/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4274" y="4921"/>
              <a:ext cx="1027" cy="110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554" y="5187"/>
              <a:ext cx="10233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五分钟：</a:t>
              </a:r>
              <a:r>
                <a:rPr lang="zh-CN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记录分组情况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107440" y="1521460"/>
            <a:ext cx="10648315" cy="1040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成功组队后，小组开会讨论本组的主要任务、制作软件和制作过程等，完成“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小组数字宣传作品制作基本情况表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”的填写。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1880" y="340233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410335" y="3507740"/>
            <a:ext cx="909447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分钟：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填写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小组数字宣传作品制作基本情况表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3" grpId="1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活动四：做一做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949450" y="2074545"/>
            <a:ext cx="9500870" cy="1191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根据本组的任务做好全组分工，方能事半功倍。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5815" y="410845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18865" y="4227830"/>
            <a:ext cx="717232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三分钟：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在线填写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小组任务分工表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小组讨论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41170" y="2182495"/>
            <a:ext cx="673100" cy="673100"/>
          </a:xfrm>
          <a:prstGeom prst="rect">
            <a:avLst/>
          </a:prstGeom>
        </p:spPr>
      </p:pic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7" name="图片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74925" y="1411605"/>
            <a:ext cx="7372350" cy="414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947160" y="1637665"/>
            <a:ext cx="4443095" cy="1040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ts val="3700"/>
              </a:lnSpc>
            </a:pPr>
            <a:r>
              <a:rPr 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主题三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合作解决问题</a:t>
            </a:r>
            <a:endParaRPr lang="zh-CN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ctr" fontAlgn="auto">
              <a:lnSpc>
                <a:spcPts val="3700"/>
              </a:lnSpc>
            </a:pPr>
            <a:r>
              <a:rPr 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任务二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分组分派任务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4645" y="3200400"/>
            <a:ext cx="4443095" cy="1040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ts val="3700"/>
              </a:lnSpc>
            </a:pPr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合理有效的分组策略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ts val="3700"/>
              </a:lnSpc>
            </a:pP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74645" y="4128135"/>
            <a:ext cx="6342380" cy="1040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ts val="3700"/>
              </a:lnSpc>
            </a:pPr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在线协作完成任务分派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ts val="3700"/>
              </a:lnSpc>
            </a:pP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7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683</Words>
  <Application>WPS 演示</Application>
  <PresentationFormat>自定义</PresentationFormat>
  <Paragraphs>131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369</cp:revision>
  <dcterms:created xsi:type="dcterms:W3CDTF">2019-06-19T02:08:00Z</dcterms:created>
  <dcterms:modified xsi:type="dcterms:W3CDTF">2025-02-13T05:16:09Z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SaveFontToCloudKey">
    <vt:lpwstr>212913176_cloud</vt:lpwstr>
  </property>
  <property fmtid="{D5CDD505-2E9C-101B-9397-08002B2CF9AE}" pid="4" name="ICV">
    <vt:lpwstr>FC7C3559250D44F2A6D54F5F2CADFE64_13</vt:lpwstr>
  </property>
</Properties>
</file>