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8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3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7"/>
  </p:notesMasterIdLst>
  <p:handoutMasterIdLst>
    <p:handoutMasterId r:id="rId18"/>
  </p:handoutMasterIdLst>
  <p:sldIdLst>
    <p:sldId id="409" r:id="rId4"/>
    <p:sldId id="410" r:id="rId5"/>
    <p:sldId id="520" r:id="rId6"/>
    <p:sldId id="412" r:id="rId7"/>
    <p:sldId id="535" r:id="rId8"/>
    <p:sldId id="521" r:id="rId9"/>
    <p:sldId id="532" r:id="rId10"/>
    <p:sldId id="536" r:id="rId11"/>
    <p:sldId id="537" r:id="rId12"/>
    <p:sldId id="538" r:id="rId13"/>
    <p:sldId id="539" r:id="rId14"/>
    <p:sldId id="486" r:id="rId15"/>
    <p:sldId id="41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68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6CBF5"/>
    <a:srgbClr val="FFC000"/>
    <a:srgbClr val="22B9FE"/>
    <a:srgbClr val="F6CB39"/>
    <a:srgbClr val="F2C538"/>
    <a:srgbClr val="31C3F3"/>
    <a:srgbClr val="59CEF5"/>
    <a:srgbClr val="91DDF9"/>
    <a:srgbClr val="64D1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468"/>
        <p:guide pos="385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56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24.svg"/><Relationship Id="rId7" Type="http://schemas.openxmlformats.org/officeDocument/2006/relationships/image" Target="../media/image23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image" Target="../media/image16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35.xml"/><Relationship Id="rId12" Type="http://schemas.microsoft.com/office/2007/relationships/hdphoto" Target="../media/image15.wdp"/><Relationship Id="rId11" Type="http://schemas.openxmlformats.org/officeDocument/2006/relationships/image" Target="../media/image14.png"/><Relationship Id="rId10" Type="http://schemas.microsoft.com/office/2007/relationships/hdphoto" Target="../media/image10.wdp"/><Relationship Id="rId1" Type="http://schemas.openxmlformats.org/officeDocument/2006/relationships/tags" Target="../tags/tag13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image" Target="../media/image32.svg"/><Relationship Id="rId7" Type="http://schemas.openxmlformats.org/officeDocument/2006/relationships/image" Target="../media/image31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image" Target="../media/image16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3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43.xml"/><Relationship Id="rId7" Type="http://schemas.openxmlformats.org/officeDocument/2006/relationships/image" Target="../media/image7.png"/><Relationship Id="rId6" Type="http://schemas.openxmlformats.org/officeDocument/2006/relationships/tags" Target="../tags/tag142.xml"/><Relationship Id="rId5" Type="http://schemas.openxmlformats.org/officeDocument/2006/relationships/image" Target="../media/image33.jpeg"/><Relationship Id="rId4" Type="http://schemas.openxmlformats.org/officeDocument/2006/relationships/image" Target="../media/image2.png"/><Relationship Id="rId3" Type="http://schemas.openxmlformats.org/officeDocument/2006/relationships/tags" Target="../tags/tag141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48.xml"/><Relationship Id="rId16" Type="http://schemas.microsoft.com/office/2007/relationships/hdphoto" Target="../media/image10.wdp"/><Relationship Id="rId15" Type="http://schemas.openxmlformats.org/officeDocument/2006/relationships/image" Target="../media/image9.png"/><Relationship Id="rId14" Type="http://schemas.openxmlformats.org/officeDocument/2006/relationships/tags" Target="../tags/tag147.xml"/><Relationship Id="rId13" Type="http://schemas.openxmlformats.org/officeDocument/2006/relationships/tags" Target="../tags/tag146.xml"/><Relationship Id="rId12" Type="http://schemas.openxmlformats.org/officeDocument/2006/relationships/image" Target="../media/image13.png"/><Relationship Id="rId11" Type="http://schemas.openxmlformats.org/officeDocument/2006/relationships/tags" Target="../tags/tag145.xml"/><Relationship Id="rId10" Type="http://schemas.openxmlformats.org/officeDocument/2006/relationships/tags" Target="../tags/tag144.xml"/><Relationship Id="rId1" Type="http://schemas.openxmlformats.org/officeDocument/2006/relationships/tags" Target="../tags/tag14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53.xml"/><Relationship Id="rId7" Type="http://schemas.openxmlformats.org/officeDocument/2006/relationships/image" Target="../media/image7.png"/><Relationship Id="rId6" Type="http://schemas.openxmlformats.org/officeDocument/2006/relationships/tags" Target="../tags/tag152.xml"/><Relationship Id="rId5" Type="http://schemas.openxmlformats.org/officeDocument/2006/relationships/image" Target="../media/image2.png"/><Relationship Id="rId4" Type="http://schemas.openxmlformats.org/officeDocument/2006/relationships/tags" Target="../tags/tag151.xml"/><Relationship Id="rId3" Type="http://schemas.openxmlformats.org/officeDocument/2006/relationships/tags" Target="../tags/tag150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55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54.xml"/><Relationship Id="rId1" Type="http://schemas.openxmlformats.org/officeDocument/2006/relationships/tags" Target="../tags/tag14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3.png"/><Relationship Id="rId7" Type="http://schemas.openxmlformats.org/officeDocument/2006/relationships/tags" Target="../tags/tag40.xml"/><Relationship Id="rId6" Type="http://schemas.openxmlformats.org/officeDocument/2006/relationships/image" Target="../media/image7.png"/><Relationship Id="rId56" Type="http://schemas.openxmlformats.org/officeDocument/2006/relationships/slideLayout" Target="../slideLayouts/slideLayout1.xml"/><Relationship Id="rId55" Type="http://schemas.openxmlformats.org/officeDocument/2006/relationships/tags" Target="../tags/tag86.xml"/><Relationship Id="rId54" Type="http://schemas.openxmlformats.org/officeDocument/2006/relationships/tags" Target="../tags/tag85.xml"/><Relationship Id="rId53" Type="http://schemas.openxmlformats.org/officeDocument/2006/relationships/tags" Target="../tags/tag84.xml"/><Relationship Id="rId52" Type="http://schemas.openxmlformats.org/officeDocument/2006/relationships/tags" Target="../tags/tag83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image" Target="../media/image12.png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image" Target="../media/image3.png"/><Relationship Id="rId7" Type="http://schemas.openxmlformats.org/officeDocument/2006/relationships/tags" Target="../tags/tag90.xml"/><Relationship Id="rId6" Type="http://schemas.openxmlformats.org/officeDocument/2006/relationships/image" Target="../media/image7.png"/><Relationship Id="rId5" Type="http://schemas.openxmlformats.org/officeDocument/2006/relationships/tags" Target="../tags/tag89.xml"/><Relationship Id="rId4" Type="http://schemas.openxmlformats.org/officeDocument/2006/relationships/image" Target="../media/image2.png"/><Relationship Id="rId3" Type="http://schemas.openxmlformats.org/officeDocument/2006/relationships/tags" Target="../tags/tag88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95.xml"/><Relationship Id="rId15" Type="http://schemas.microsoft.com/office/2007/relationships/hdphoto" Target="../media/image15.wdp"/><Relationship Id="rId14" Type="http://schemas.openxmlformats.org/officeDocument/2006/relationships/image" Target="../media/image14.png"/><Relationship Id="rId13" Type="http://schemas.openxmlformats.org/officeDocument/2006/relationships/tags" Target="../tags/tag94.xml"/><Relationship Id="rId12" Type="http://schemas.openxmlformats.org/officeDocument/2006/relationships/tags" Target="../tags/tag93.xml"/><Relationship Id="rId11" Type="http://schemas.openxmlformats.org/officeDocument/2006/relationships/image" Target="../media/image13.png"/><Relationship Id="rId10" Type="http://schemas.openxmlformats.org/officeDocument/2006/relationships/tags" Target="../tags/tag92.xml"/><Relationship Id="rId1" Type="http://schemas.openxmlformats.org/officeDocument/2006/relationships/tags" Target="../tags/tag8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image" Target="../media/image18.svg"/><Relationship Id="rId7" Type="http://schemas.openxmlformats.org/officeDocument/2006/relationships/image" Target="../media/image17.png"/><Relationship Id="rId6" Type="http://schemas.microsoft.com/office/2007/relationships/hdphoto" Target="../media/image15.wdp"/><Relationship Id="rId5" Type="http://schemas.openxmlformats.org/officeDocument/2006/relationships/image" Target="../media/image14.png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image" Target="../media/image16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9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microsoft.com/office/2007/relationships/hdphoto" Target="../media/image15.wdp"/><Relationship Id="rId5" Type="http://schemas.openxmlformats.org/officeDocument/2006/relationships/image" Target="../media/image14.png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image" Target="../media/image16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09.xml"/><Relationship Id="rId12" Type="http://schemas.openxmlformats.org/officeDocument/2006/relationships/tags" Target="../tags/tag108.xml"/><Relationship Id="rId11" Type="http://schemas.openxmlformats.org/officeDocument/2006/relationships/tags" Target="../tags/tag107.xml"/><Relationship Id="rId10" Type="http://schemas.openxmlformats.org/officeDocument/2006/relationships/tags" Target="../tags/tag106.xml"/><Relationship Id="rId1" Type="http://schemas.openxmlformats.org/officeDocument/2006/relationships/tags" Target="../tags/tag10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image" Target="../media/image3.png"/><Relationship Id="rId5" Type="http://schemas.openxmlformats.org/officeDocument/2006/relationships/tags" Target="../tags/tag112.xml"/><Relationship Id="rId4" Type="http://schemas.openxmlformats.org/officeDocument/2006/relationships/image" Target="../media/image7.png"/><Relationship Id="rId3" Type="http://schemas.openxmlformats.org/officeDocument/2006/relationships/tags" Target="../tags/tag111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17.xml"/><Relationship Id="rId15" Type="http://schemas.openxmlformats.org/officeDocument/2006/relationships/image" Target="../media/image22.svg"/><Relationship Id="rId14" Type="http://schemas.openxmlformats.org/officeDocument/2006/relationships/image" Target="../media/image21.png"/><Relationship Id="rId13" Type="http://schemas.openxmlformats.org/officeDocument/2006/relationships/image" Target="../media/image20.svg"/><Relationship Id="rId12" Type="http://schemas.openxmlformats.org/officeDocument/2006/relationships/image" Target="../media/image19.png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tags" Target="../tags/tag11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image" Target="../media/image24.svg"/><Relationship Id="rId7" Type="http://schemas.openxmlformats.org/officeDocument/2006/relationships/image" Target="../media/image23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image" Target="../media/image16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22.xml"/><Relationship Id="rId1" Type="http://schemas.openxmlformats.org/officeDocument/2006/relationships/tags" Target="../tags/tag11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svg"/><Relationship Id="rId8" Type="http://schemas.openxmlformats.org/officeDocument/2006/relationships/image" Target="../media/image25.png"/><Relationship Id="rId7" Type="http://schemas.openxmlformats.org/officeDocument/2006/relationships/tags" Target="../tags/tag126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image" Target="../media/image16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27.xml"/><Relationship Id="rId1" Type="http://schemas.openxmlformats.org/officeDocument/2006/relationships/tags" Target="../tags/tag12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jpeg"/><Relationship Id="rId8" Type="http://schemas.openxmlformats.org/officeDocument/2006/relationships/image" Target="../media/image28.jpeg"/><Relationship Id="rId7" Type="http://schemas.openxmlformats.org/officeDocument/2006/relationships/image" Target="../media/image27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image" Target="../media/image16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31.xml"/><Relationship Id="rId10" Type="http://schemas.openxmlformats.org/officeDocument/2006/relationships/image" Target="../media/image30.png"/><Relationship Id="rId1" Type="http://schemas.openxmlformats.org/officeDocument/2006/relationships/tags" Target="../tags/tag1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任务四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alt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在线安全防范</a:t>
            </a:r>
            <a:endParaRPr lang="zh-CN" altLang="en-US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三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主题四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守护在线安全</a:t>
            </a:r>
            <a:endParaRPr lang="zh-CN"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活动四：议一议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5" name="图片 14" descr="时间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72305" y="6004560"/>
            <a:ext cx="726440" cy="72644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810760" y="6109970"/>
            <a:ext cx="200533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7" name="图形"/>
          <p:cNvSpPr txBox="1"/>
          <p:nvPr/>
        </p:nvSpPr>
        <p:spPr>
          <a:xfrm>
            <a:off x="1905000" y="1925955"/>
            <a:ext cx="8419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l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与小组同学展开讨论，说说我们为守护网络安全能做哪些力所能及的事。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3" name="图片 2" descr="交流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725295" y="1747520"/>
            <a:ext cx="577850" cy="577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655" y="3290570"/>
            <a:ext cx="2508885" cy="2633345"/>
          </a:xfrm>
          <a:prstGeom prst="rect">
            <a:avLst/>
          </a:prstGeom>
        </p:spPr>
      </p:pic>
      <p:pic>
        <p:nvPicPr>
          <p:cNvPr id="4" name="图片 3" descr="小学壮壮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8798560" y="3022600"/>
            <a:ext cx="2351405" cy="265049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活动五：查一查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5" name="图片 14" descr="时间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72305" y="6004560"/>
            <a:ext cx="726440" cy="72644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810760" y="6109970"/>
            <a:ext cx="200533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7" name="图形"/>
          <p:cNvSpPr txBox="1"/>
          <p:nvPr/>
        </p:nvSpPr>
        <p:spPr>
          <a:xfrm>
            <a:off x="2199640" y="1747520"/>
            <a:ext cx="8419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l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在地方人民政府官方网站查阅最近一次网络安全宣传周的主题。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5" name="图片 4" descr="文件查找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40560" y="1559560"/>
            <a:ext cx="701040" cy="7010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82520" y="3355975"/>
            <a:ext cx="8310245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我查到的主题是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:</a:t>
            </a:r>
            <a:r>
              <a:rPr lang="en-US" altLang="zh-CN" sz="2800" b="1" u="sng">
                <a:latin typeface="楷体" panose="02010609060101010101" charset="-122"/>
                <a:ea typeface="楷体" panose="02010609060101010101" charset="-122"/>
              </a:rPr>
              <a:t>       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sz="2800" b="1" u="sng">
                <a:latin typeface="楷体" panose="02010609060101010101" charset="-122"/>
                <a:ea typeface="楷体" panose="02010609060101010101" charset="-122"/>
              </a:rPr>
              <a:t>             </a:t>
            </a:r>
            <a:endParaRPr lang="en-US" altLang="zh-CN" sz="2800" b="1" u="sng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10" name="https://docer-ks3.wpscdn.cn/picture/22639643/7fc84de9eb0d17951271c073ed79671c_612.jpg" descr="黑板,黑色,背景,纹理,粉笔,粉笔画,有污迹的,划痕,重返校园,仿旧磨损的效果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3540" y="1550035"/>
            <a:ext cx="6889115" cy="373062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10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08450" y="2030095"/>
            <a:ext cx="52806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主题四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守护在线安全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任务四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在线安全防范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22320" y="3590925"/>
            <a:ext cx="6329045" cy="13836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、在线行为安全防范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、安全使用摄像头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、国家网络安全的重要性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9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0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1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2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6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8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2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0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1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2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17" name="图形"/>
          <p:cNvSpPr/>
          <p:nvPr>
            <p:custDataLst>
              <p:tags r:id="rId38"/>
            </p:custDataLst>
          </p:nvPr>
        </p:nvSpPr>
        <p:spPr>
          <a:xfrm>
            <a:off x="2529840" y="6009005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39"/>
            </p:custDataLst>
          </p:nvPr>
        </p:nvSpPr>
        <p:spPr>
          <a:xfrm>
            <a:off x="525145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0"/>
            </p:custDataLst>
          </p:nvPr>
        </p:nvSpPr>
        <p:spPr>
          <a:xfrm>
            <a:off x="6523990" y="625030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1"/>
            </p:custDataLst>
          </p:nvPr>
        </p:nvSpPr>
        <p:spPr>
          <a:xfrm>
            <a:off x="6456680" y="468312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889115" y="3917950"/>
            <a:ext cx="1841500" cy="2332355"/>
            <a:chOff x="10333" y="6282"/>
            <a:chExt cx="2900" cy="3673"/>
          </a:xfrm>
        </p:grpSpPr>
        <p:sp>
          <p:nvSpPr>
            <p:cNvPr id="4" name="图形"/>
            <p:cNvSpPr/>
            <p:nvPr>
              <p:custDataLst>
                <p:tags r:id="rId42"/>
              </p:custDataLst>
            </p:nvPr>
          </p:nvSpPr>
          <p:spPr>
            <a:xfrm>
              <a:off x="10333" y="6282"/>
              <a:ext cx="2900" cy="3673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" name="图形"/>
            <p:cNvSpPr txBox="1"/>
            <p:nvPr>
              <p:custDataLst>
                <p:tags r:id="rId43"/>
              </p:custDataLst>
            </p:nvPr>
          </p:nvSpPr>
          <p:spPr>
            <a:xfrm>
              <a:off x="11465" y="6654"/>
              <a:ext cx="1642" cy="1444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algn="r"/>
              <a:r>
                <a:rPr lang="en-US" altLang="zh-CN" sz="6000">
                  <a:solidFill>
                    <a:schemeClr val="accent1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07</a:t>
              </a:r>
              <a:endPara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9" name="图形"/>
            <p:cNvSpPr txBox="1"/>
            <p:nvPr>
              <p:custDataLst>
                <p:tags r:id="rId44"/>
              </p:custDataLst>
            </p:nvPr>
          </p:nvSpPr>
          <p:spPr>
            <a:xfrm>
              <a:off x="10515" y="8453"/>
              <a:ext cx="2546" cy="7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课堂小结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6" name="图形"/>
            <p:cNvSpPr txBox="1"/>
            <p:nvPr>
              <p:custDataLst>
                <p:tags r:id="rId45"/>
              </p:custDataLst>
            </p:nvPr>
          </p:nvSpPr>
          <p:spPr>
            <a:xfrm>
              <a:off x="10346" y="7224"/>
              <a:ext cx="226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SEVEN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sp>
        <p:nvSpPr>
          <p:cNvPr id="15" name="图形"/>
          <p:cNvSpPr/>
          <p:nvPr>
            <p:custDataLst>
              <p:tags r:id="rId46"/>
            </p:custDataLst>
          </p:nvPr>
        </p:nvSpPr>
        <p:spPr>
          <a:xfrm>
            <a:off x="4870450" y="388747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7"/>
            </p:custDataLst>
          </p:nvPr>
        </p:nvSpPr>
        <p:spPr>
          <a:xfrm>
            <a:off x="4987290" y="5327650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五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8"/>
            </p:custDataLst>
          </p:nvPr>
        </p:nvSpPr>
        <p:spPr>
          <a:xfrm>
            <a:off x="2529840" y="47548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49"/>
            </p:custDataLst>
          </p:nvPr>
        </p:nvSpPr>
        <p:spPr>
          <a:xfrm>
            <a:off x="4987352" y="452869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SIX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7" name="图形"/>
          <p:cNvSpPr/>
          <p:nvPr>
            <p:custDataLst>
              <p:tags r:id="rId50"/>
            </p:custDataLst>
          </p:nvPr>
        </p:nvSpPr>
        <p:spPr>
          <a:xfrm>
            <a:off x="2717165" y="3877945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9" name="图形"/>
          <p:cNvSpPr txBox="1"/>
          <p:nvPr>
            <p:custDataLst>
              <p:tags r:id="rId51"/>
            </p:custDataLst>
          </p:nvPr>
        </p:nvSpPr>
        <p:spPr>
          <a:xfrm>
            <a:off x="3389630" y="4161155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0" name="图形"/>
          <p:cNvSpPr txBox="1"/>
          <p:nvPr>
            <p:custDataLst>
              <p:tags r:id="rId52"/>
            </p:custDataLst>
          </p:nvPr>
        </p:nvSpPr>
        <p:spPr>
          <a:xfrm>
            <a:off x="2768600" y="5327650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四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3" name="图形"/>
          <p:cNvSpPr txBox="1"/>
          <p:nvPr>
            <p:custDataLst>
              <p:tags r:id="rId53"/>
            </p:custDataLst>
          </p:nvPr>
        </p:nvSpPr>
        <p:spPr>
          <a:xfrm>
            <a:off x="2768662" y="452869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54"/>
            </p:custDataLst>
          </p:nvPr>
        </p:nvSpPr>
        <p:spPr>
          <a:xfrm>
            <a:off x="5608320" y="4161155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5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2967355" y="1917700"/>
            <a:ext cx="7439660" cy="35471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壮壮在商场门口看到几个陌生人正在派发宣传单，一位路过的老奶奶正准备拿出手机扫宣传单上的抽奖码，他非常担心老奶奶会上当受骗。他该怎么办才好呢？</a:t>
            </a:r>
            <a:endParaRPr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9" name="图片 18" descr="小学壮壮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9735" y="3876675"/>
            <a:ext cx="2232660" cy="251714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活动一：选一选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410335" y="1623695"/>
            <a:ext cx="10074910" cy="85534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sz="2800" b="1">
                <a:latin typeface="楷体" panose="02010609060101010101" charset="-122"/>
                <a:ea typeface="楷体" panose="02010609060101010101" charset="-122"/>
              </a:rPr>
              <a:t>根据下面的场景做出判断，在正确的做法前的□画“√”</a:t>
            </a:r>
            <a:endParaRPr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0142220" y="4575810"/>
            <a:ext cx="1888490" cy="2128520"/>
          </a:xfrm>
          <a:prstGeom prst="rect">
            <a:avLst/>
          </a:prstGeom>
        </p:spPr>
      </p:pic>
      <p:pic>
        <p:nvPicPr>
          <p:cNvPr id="2" name="图片 1" descr="选择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36040" y="1537970"/>
            <a:ext cx="643890" cy="6438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87450" y="2699385"/>
            <a:ext cx="9959340" cy="9531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>
                <a:latin typeface="楷体" panose="02010609060101010101" charset="-122"/>
                <a:ea typeface="楷体" panose="02010609060101010101" charset="-122"/>
              </a:rPr>
              <a:t>1.壮壮和爸爸来到商场，爸爸想用手机连接商场的无线网络，他们应该怎么做？</a:t>
            </a:r>
            <a:endParaRPr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87450" y="3803015"/>
            <a:ext cx="10843260" cy="9531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>
                <a:latin typeface="楷体" panose="02010609060101010101" charset="-122"/>
                <a:ea typeface="楷体" panose="02010609060101010101" charset="-122"/>
              </a:rPr>
              <a:t>□搜索一个信号强的、无需密码的、免费的Wi-Fi直接连接。 </a:t>
            </a:r>
            <a:endParaRPr sz="2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sz="2800" b="1">
                <a:latin typeface="楷体" panose="02010609060101010101" charset="-122"/>
                <a:ea typeface="楷体" panose="02010609060101010101" charset="-122"/>
              </a:rPr>
              <a:t>□向商场工作人员咨询公共Wi-Fi，确保安全的情况下进行连接。</a:t>
            </a:r>
            <a:endParaRPr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54100" y="3959225"/>
            <a:ext cx="5880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√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活动一：选一选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0142220" y="4575810"/>
            <a:ext cx="1888490" cy="212852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116330" y="1395095"/>
            <a:ext cx="9959340" cy="9531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>
                <a:latin typeface="楷体" panose="02010609060101010101" charset="-122"/>
                <a:ea typeface="楷体" panose="02010609060101010101" charset="-122"/>
              </a:rPr>
              <a:t>2.壮壮拿着爸爸的手机逛网上商城，看到了自己喜欢的玩具正在打折促销，他应该怎么做？</a:t>
            </a:r>
            <a:endParaRPr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116330" y="2498725"/>
            <a:ext cx="10843260" cy="9531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>
                <a:latin typeface="楷体" panose="02010609060101010101" charset="-122"/>
                <a:ea typeface="楷体" panose="02010609060101010101" charset="-122"/>
              </a:rPr>
              <a:t>□先下单购买，再告诉爸爸。</a:t>
            </a:r>
            <a:endParaRPr sz="2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sz="2800" b="1">
                <a:latin typeface="楷体" panose="02010609060101010101" charset="-122"/>
                <a:ea typeface="楷体" panose="02010609060101010101" charset="-122"/>
              </a:rPr>
              <a:t>□先咨询爸爸的意见。</a:t>
            </a:r>
            <a:endParaRPr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1116330" y="3866515"/>
            <a:ext cx="9959340" cy="9531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>
                <a:latin typeface="楷体" panose="02010609060101010101" charset="-122"/>
                <a:ea typeface="楷体" panose="02010609060101010101" charset="-122"/>
              </a:rPr>
              <a:t>3.小美看到奶奶的手机收到一条信息，是群里的人员发来的，邀请奶奶点开链接领取红包。此时她应该怎么做？</a:t>
            </a:r>
            <a:endParaRPr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1116330" y="4970145"/>
            <a:ext cx="10843260" cy="9531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>
                <a:latin typeface="楷体" panose="02010609060101010101" charset="-122"/>
                <a:ea typeface="楷体" panose="02010609060101010101" charset="-122"/>
              </a:rPr>
              <a:t>□先帮奶奶领红包。</a:t>
            </a:r>
            <a:endParaRPr sz="2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sz="2800" b="1">
                <a:latin typeface="楷体" panose="02010609060101010101" charset="-122"/>
                <a:ea typeface="楷体" panose="02010609060101010101" charset="-122"/>
              </a:rPr>
              <a:t>□请家长帮忙核实。</a:t>
            </a:r>
            <a:endParaRPr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1"/>
            </p:custDataLst>
          </p:nvPr>
        </p:nvSpPr>
        <p:spPr>
          <a:xfrm>
            <a:off x="966470" y="2752725"/>
            <a:ext cx="5880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√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966470" y="5190490"/>
            <a:ext cx="5880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√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/>
      <p:bldP spid="18" grpId="1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95123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√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2277110" y="2221230"/>
            <a:ext cx="8673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在上述场景里，如果做出错误的选择，会出现什么后果？把你的想法写下来。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9" name="图片 8" descr="时间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728210" y="5133975"/>
            <a:ext cx="726440" cy="7264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082540" y="5291455"/>
            <a:ext cx="201612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3" name="图片 2" descr="思考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129790" y="1969135"/>
            <a:ext cx="655320" cy="65532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活动二：议一议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5" name="图片 14" descr="时间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72305" y="6004560"/>
            <a:ext cx="726440" cy="72644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810760" y="6109970"/>
            <a:ext cx="200533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7" name="图形"/>
          <p:cNvSpPr txBox="1"/>
          <p:nvPr/>
        </p:nvSpPr>
        <p:spPr>
          <a:xfrm>
            <a:off x="1662430" y="1584325"/>
            <a:ext cx="9750425" cy="1437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l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当前，摄像头已经成为信息采集的重要工具，在安全监控、城市管理、警察办案等方面发挥着重要作用。和小组同学议一议，摄像头有哪些应用场景和用途，并填写下表。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3" name="图片 2" descr="交流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530350" y="1395730"/>
            <a:ext cx="577850" cy="577850"/>
          </a:xfrm>
          <a:prstGeom prst="rect">
            <a:avLst/>
          </a:prstGeom>
        </p:spPr>
      </p:pic>
      <p:graphicFrame>
        <p:nvGraphicFramePr>
          <p:cNvPr id="8" name="表格 7"/>
          <p:cNvGraphicFramePr/>
          <p:nvPr>
            <p:custDataLst>
              <p:tags r:id="rId9"/>
            </p:custDataLst>
          </p:nvPr>
        </p:nvGraphicFramePr>
        <p:xfrm>
          <a:off x="2610485" y="3357880"/>
          <a:ext cx="7377430" cy="3458210"/>
        </p:xfrm>
        <a:graphic>
          <a:graphicData uri="http://schemas.openxmlformats.org/drawingml/2006/table">
            <a:tbl>
              <a:tblPr/>
              <a:tblGrid>
                <a:gridCol w="2459355"/>
                <a:gridCol w="4918075"/>
              </a:tblGrid>
              <a:tr h="49403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应用场景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用途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403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403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403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040380" y="3801110"/>
            <a:ext cx="1770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家庭场景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0380" y="4323080"/>
            <a:ext cx="1770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交通场景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0380" y="4812030"/>
            <a:ext cx="1770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商业场景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5" name="图片 14" descr="时间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72305" y="6004560"/>
            <a:ext cx="726440" cy="72644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810760" y="6109970"/>
            <a:ext cx="200533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7" name="图形"/>
          <p:cNvSpPr txBox="1"/>
          <p:nvPr/>
        </p:nvSpPr>
        <p:spPr>
          <a:xfrm>
            <a:off x="1662430" y="1584325"/>
            <a:ext cx="975042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l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列举摄像头在不同区域存在的安全隐患和防范措施。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7"/>
            </p:custDataLst>
          </p:nvPr>
        </p:nvGraphicFramePr>
        <p:xfrm>
          <a:off x="2539365" y="2854960"/>
          <a:ext cx="8271510" cy="2376170"/>
        </p:xfrm>
        <a:graphic>
          <a:graphicData uri="http://schemas.openxmlformats.org/drawingml/2006/table">
            <a:tbl>
              <a:tblPr/>
              <a:tblGrid>
                <a:gridCol w="2186940"/>
                <a:gridCol w="2361565"/>
                <a:gridCol w="3723005"/>
              </a:tblGrid>
              <a:tr h="50800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使用区域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安全隐患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    </a:t>
                      </a: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防范措施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8011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403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403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774315" y="3571240"/>
            <a:ext cx="1770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家中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5975" y="3571240"/>
            <a:ext cx="2648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摄像头被监看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74560" y="3355975"/>
            <a:ext cx="35356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择正规厂家产品，设置监控时段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4" name="图片 3" descr="写笔记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30350" y="1405255"/>
            <a:ext cx="685800" cy="68580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0" grpId="0"/>
      <p:bldP spid="2" grpId="1"/>
      <p:bldP spid="6" grpId="1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活动三：演一演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5" name="图片 14" descr="时间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72305" y="6004560"/>
            <a:ext cx="726440" cy="72644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810760" y="6109970"/>
            <a:ext cx="200533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十分钟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7" name="图形"/>
          <p:cNvSpPr txBox="1"/>
          <p:nvPr/>
        </p:nvSpPr>
        <p:spPr>
          <a:xfrm>
            <a:off x="1916430" y="1542415"/>
            <a:ext cx="9750425" cy="1437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l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生活中我们会遇到被摄像头拍摄和不小心拍摄到他人的经历，因此，学会保护隐私、尊重他人权利尤为重要。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下面提供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2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个场景，请找小伙伴和你演一演。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223520" y="3717290"/>
            <a:ext cx="3535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场景介绍：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96" name="组合 196"/>
          <p:cNvGrpSpPr/>
          <p:nvPr/>
        </p:nvGrpSpPr>
        <p:grpSpPr>
          <a:xfrm>
            <a:off x="5984875" y="3157220"/>
            <a:ext cx="5133975" cy="2591435"/>
            <a:chOff x="9647" y="38582"/>
            <a:chExt cx="4694" cy="2369"/>
          </a:xfrm>
        </p:grpSpPr>
        <p:pic>
          <p:nvPicPr>
            <p:cNvPr id="192" name="图片 35" descr="电影胶片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647" y="38582"/>
              <a:ext cx="2369" cy="236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3" name="图片 36" descr="绘本风格拒拍照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928" y="39094"/>
              <a:ext cx="1832" cy="13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4" name="图片 37" descr="电影胶片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972" y="38582"/>
              <a:ext cx="2369" cy="236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5" name="图片 38" descr="绘本风格拒拍照 (1)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236" y="39027"/>
              <a:ext cx="1848" cy="141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34" name="图片 27" descr="场记板打板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-780000">
            <a:off x="1707515" y="1426210"/>
            <a:ext cx="566420" cy="5664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91515" y="4292918"/>
            <a:ext cx="5080000" cy="953135"/>
          </a:xfrm>
          <a:prstGeom prst="rect">
            <a:avLst/>
          </a:prstGeom>
        </p:spPr>
        <p:txBody>
          <a:bodyPr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想拒绝被人录像，怎么做？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想给他人拍照，怎么做？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DIAGRAM_VIRTUALLY_FRAME" val="{&quot;height&quot;:364.2,&quot;left&quot;:76.1,&quot;top&quot;:109.85,&quot;width&quot;:865.6}"/>
</p:tagLst>
</file>

<file path=ppt/tags/tag104.xml><?xml version="1.0" encoding="utf-8"?>
<p:tagLst xmlns:p="http://schemas.openxmlformats.org/presentationml/2006/main">
  <p:tag name="KSO_WM_DIAGRAM_VIRTUALLY_FRAME" val="{&quot;height&quot;:364.2,&quot;left&quot;:76.1,&quot;top&quot;:109.85,&quot;width&quot;:865.6}"/>
</p:tagLst>
</file>

<file path=ppt/tags/tag105.xml><?xml version="1.0" encoding="utf-8"?>
<p:tagLst xmlns:p="http://schemas.openxmlformats.org/presentationml/2006/main">
  <p:tag name="KSO_WM_DIAGRAM_VIRTUALLY_FRAME" val="{&quot;height&quot;:364.2,&quot;left&quot;:76.1,&quot;top&quot;:109.85,&quot;width&quot;:865.6}"/>
</p:tagLst>
</file>

<file path=ppt/tags/tag106.xml><?xml version="1.0" encoding="utf-8"?>
<p:tagLst xmlns:p="http://schemas.openxmlformats.org/presentationml/2006/main">
  <p:tag name="KSO_WM_DIAGRAM_VIRTUALLY_FRAME" val="{&quot;height&quot;:364.2,&quot;left&quot;:76.1,&quot;top&quot;:109.85,&quot;width&quot;:865.6}"/>
</p:tagLst>
</file>

<file path=ppt/tags/tag107.xml><?xml version="1.0" encoding="utf-8"?>
<p:tagLst xmlns:p="http://schemas.openxmlformats.org/presentationml/2006/main">
  <p:tag name="KSO_WM_DIAGRAM_VIRTUALLY_FRAME" val="{&quot;height&quot;:364.2,&quot;left&quot;:76.1,&quot;top&quot;:109.85,&quot;width&quot;:865.6}"/>
</p:tagLst>
</file>

<file path=ppt/tags/tag108.xml><?xml version="1.0" encoding="utf-8"?>
<p:tagLst xmlns:p="http://schemas.openxmlformats.org/presentationml/2006/main">
  <p:tag name="KSO_WM_DIAGRAM_VIRTUALLY_FRAME" val="{&quot;height&quot;:364.2,&quot;left&quot;:76.1,&quot;top&quot;:109.85,&quot;width&quot;:865.6}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92707,20207398,21582681],&quot;65&quot;:[20205081]}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89169,21561388],&quot;65&quot;:[20205081]}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TABLE_ENDDRAG_ORIGIN_RECT" val="580*272"/>
  <p:tag name="TABLE_ENDDRAG_RECT" val="272*211*580*272"/>
</p:tagLst>
</file>

<file path=ppt/tags/tag1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TABLE_ENDDRAG_ORIGIN_RECT" val="580*272"/>
  <p:tag name="TABLE_ENDDRAG_RECT" val="272*211*580*272"/>
</p:tagLst>
</file>

<file path=ppt/tags/tag1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96569],&quot;65&quot;:[20205081]}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96569],&quot;65&quot;:[20205081]}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96569,21565415],&quot;65&quot;:[20205081]}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6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ODY4NGU2NjNlNTlmNWUyOTg2NzkwYjFjYzhiZGNlM2UifQ=="/>
  <p:tag name="resource_record_key" val="{&quot;10&quot;:[21592073,21592707,21559135,21584880,20207398,21589169,21561388,21582681,21596569,21565415],&quot;65&quot;:[20205081]}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92707,20207398,21582681],&quot;65&quot;:[20205081]}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1092</Words>
  <Application>WPS 演示</Application>
  <PresentationFormat>自定义</PresentationFormat>
  <Paragraphs>202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Arial Unicode MS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378</cp:revision>
  <dcterms:created xsi:type="dcterms:W3CDTF">2019-06-19T02:08:00Z</dcterms:created>
  <dcterms:modified xsi:type="dcterms:W3CDTF">2026-03-02T00:55:12Z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KSOSaveFontToCloudKey">
    <vt:lpwstr>212913176_cloud</vt:lpwstr>
  </property>
  <property fmtid="{D5CDD505-2E9C-101B-9397-08002B2CF9AE}" pid="4" name="ICV">
    <vt:lpwstr>37C1512C55C5453F88B462A22A6D1095_13</vt:lpwstr>
  </property>
</Properties>
</file>